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 id="272" r:id="rId16"/>
    <p:sldId id="275" r:id="rId17"/>
    <p:sldId id="277" r:id="rId18"/>
    <p:sldId id="280" r:id="rId19"/>
    <p:sldId id="282" r:id="rId20"/>
    <p:sldId id="283" r:id="rId21"/>
    <p:sldId id="284" r:id="rId22"/>
    <p:sldId id="286" r:id="rId23"/>
    <p:sldId id="289" r:id="rId24"/>
    <p:sldId id="292" r:id="rId25"/>
    <p:sldId id="293" r:id="rId26"/>
  </p:sldIdLst>
  <p:sldSz cx="12192000" cy="6858000"/>
  <p:notesSz cx="7010400" cy="9296400"/>
  <p:embeddedFontLst>
    <p:embeddedFont>
      <p:font typeface="Calibri" panose="020F0502020204030204" pitchFamily="34" charset="0"/>
      <p:regular r:id="rId28"/>
      <p:bold r:id="rId29"/>
      <p:italic r:id="rId30"/>
      <p:boldItalic r:id="rId31"/>
    </p:embeddedFont>
    <p:embeddedFont>
      <p:font typeface="Helvetica Neue" panose="02000506040000020004" pitchFamily="2" charset="0"/>
      <p:regular r:id="rId32"/>
      <p:bold r:id="rId33"/>
      <p:italic r:id="rId34"/>
      <p:boldItalic r:id="rId35"/>
    </p:embeddedFont>
    <p:embeddedFont>
      <p:font typeface="Lato"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j90FqaMpHsBo2cGJFjvqhnYh/e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scilla Houle" initials="" lastIdx="4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5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fr-CA"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0" name="Google Shape;16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8" name="Google Shape;18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4" name="Google Shape;224;p20: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lvl="0" indent="0" algn="l" rtl="0">
              <a:spcBef>
                <a:spcPts val="0"/>
              </a:spcBef>
              <a:spcAft>
                <a:spcPts val="0"/>
              </a:spcAft>
              <a:buNone/>
            </a:pPr>
            <a:endParaRPr/>
          </a:p>
        </p:txBody>
      </p:sp>
      <p:sp>
        <p:nvSpPr>
          <p:cNvPr id="225" name="Google Shape;225;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fr-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3" name="Google Shape;263;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7" name="Google Shape;277;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4" name="Google Shape;284;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0" name="Google Shape;29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4" name="Google Shape;304;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8" name="Google Shape;328;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3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6" name="Google Shape;356;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2" name="Google Shape;362;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8" name="Google Shape;128;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70"/>
        <p:cNvGrpSpPr/>
        <p:nvPr/>
      </p:nvGrpSpPr>
      <p:grpSpPr>
        <a:xfrm>
          <a:off x="0" y="0"/>
          <a:ext cx="0" cy="0"/>
          <a:chOff x="0" y="0"/>
          <a:chExt cx="0" cy="0"/>
        </a:xfrm>
      </p:grpSpPr>
      <p:sp>
        <p:nvSpPr>
          <p:cNvPr id="71" name="Google Shape;71;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7"/>
        <p:cNvGrpSpPr/>
        <p:nvPr/>
      </p:nvGrpSpPr>
      <p:grpSpPr>
        <a:xfrm>
          <a:off x="0" y="0"/>
          <a:ext cx="0" cy="0"/>
          <a:chOff x="0" y="0"/>
          <a:chExt cx="0" cy="0"/>
        </a:xfrm>
      </p:grpSpPr>
      <p:sp>
        <p:nvSpPr>
          <p:cNvPr id="78" name="Google Shape;78;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1"/>
          <p:cNvSpPr>
            <a:spLocks noGrp="1"/>
          </p:cNvSpPr>
          <p:nvPr>
            <p:ph type="pic" idx="2"/>
          </p:nvPr>
        </p:nvSpPr>
        <p:spPr>
          <a:xfrm>
            <a:off x="5183188" y="987425"/>
            <a:ext cx="6172200" cy="4873625"/>
          </a:xfrm>
          <a:prstGeom prst="rect">
            <a:avLst/>
          </a:prstGeom>
          <a:noFill/>
          <a:ln>
            <a:noFill/>
          </a:ln>
        </p:spPr>
      </p:sp>
      <p:sp>
        <p:nvSpPr>
          <p:cNvPr id="80" name="Google Shape;80;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4"/>
        <p:cNvGrpSpPr/>
        <p:nvPr/>
      </p:nvGrpSpPr>
      <p:grpSpPr>
        <a:xfrm>
          <a:off x="0" y="0"/>
          <a:ext cx="0" cy="0"/>
          <a:chOff x="0" y="0"/>
          <a:chExt cx="0" cy="0"/>
        </a:xfrm>
      </p:grpSpPr>
      <p:sp>
        <p:nvSpPr>
          <p:cNvPr id="85" name="Google Shape;8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90"/>
        <p:cNvGrpSpPr/>
        <p:nvPr/>
      </p:nvGrpSpPr>
      <p:grpSpPr>
        <a:xfrm>
          <a:off x="0" y="0"/>
          <a:ext cx="0" cy="0"/>
          <a:chOff x="0" y="0"/>
          <a:chExt cx="0" cy="0"/>
        </a:xfrm>
      </p:grpSpPr>
      <p:sp>
        <p:nvSpPr>
          <p:cNvPr id="91" name="Google Shape;91;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EXTE_VERSETS TITRE UNE LIGNE">
  <p:cSld name="1_TEXTE_VERSETS TITRE UNE LIGNE">
    <p:spTree>
      <p:nvGrpSpPr>
        <p:cNvPr id="1" name="Shape 31"/>
        <p:cNvGrpSpPr/>
        <p:nvPr/>
      </p:nvGrpSpPr>
      <p:grpSpPr>
        <a:xfrm>
          <a:off x="0" y="0"/>
          <a:ext cx="0" cy="0"/>
          <a:chOff x="0" y="0"/>
          <a:chExt cx="0" cy="0"/>
        </a:xfrm>
      </p:grpSpPr>
      <p:sp>
        <p:nvSpPr>
          <p:cNvPr id="32" name="Google Shape;32;p43"/>
          <p:cNvSpPr txBox="1">
            <a:spLocks noGrp="1"/>
          </p:cNvSpPr>
          <p:nvPr>
            <p:ph type="subTitle" idx="1"/>
          </p:nvPr>
        </p:nvSpPr>
        <p:spPr>
          <a:xfrm>
            <a:off x="762913" y="1620932"/>
            <a:ext cx="10666171" cy="4102321"/>
          </a:xfrm>
          <a:prstGeom prst="rect">
            <a:avLst/>
          </a:prstGeom>
          <a:noFill/>
          <a:ln>
            <a:noFill/>
          </a:ln>
        </p:spPr>
        <p:txBody>
          <a:bodyPr spcFirstLastPara="1" wrap="square" lIns="91425" tIns="45700" rIns="91425" bIns="45700" anchor="t" anchorCtr="0">
            <a:noAutofit/>
          </a:bodyPr>
          <a:lstStyle>
            <a:lvl1pPr lvl="0" algn="just">
              <a:lnSpc>
                <a:spcPct val="100000"/>
              </a:lnSpc>
              <a:spcBef>
                <a:spcPts val="1000"/>
              </a:spcBef>
              <a:spcAft>
                <a:spcPts val="0"/>
              </a:spcAft>
              <a:buClr>
                <a:srgbClr val="59C0CF"/>
              </a:buClr>
              <a:buSzPts val="2800"/>
              <a:buNone/>
              <a:defRPr sz="2800" b="0" i="0">
                <a:solidFill>
                  <a:srgbClr val="59C0CF"/>
                </a:solidFill>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43"/>
          <p:cNvSpPr txBox="1">
            <a:spLocks noGrp="1"/>
          </p:cNvSpPr>
          <p:nvPr>
            <p:ph type="ctrTitle"/>
          </p:nvPr>
        </p:nvSpPr>
        <p:spPr>
          <a:xfrm>
            <a:off x="762913" y="796481"/>
            <a:ext cx="10666171" cy="57058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59C0CF"/>
              </a:buClr>
              <a:buSzPts val="3800"/>
              <a:buFont typeface="Lato"/>
              <a:buNone/>
              <a:defRPr sz="3800" b="0" i="0">
                <a:solidFill>
                  <a:srgbClr val="59C0CF"/>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3"/>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Calibri"/>
                <a:ea typeface="Calibri"/>
                <a:cs typeface="Calibri"/>
                <a:sym typeface="Calibri"/>
              </a:defRPr>
            </a:lvl1pPr>
            <a:lvl2pPr marL="0" lvl="1" indent="0" algn="l">
              <a:spcBef>
                <a:spcPts val="0"/>
              </a:spcBef>
              <a:buNone/>
              <a:defRPr sz="1200" b="0" i="0" u="none" strike="noStrike" cap="none">
                <a:solidFill>
                  <a:srgbClr val="888888"/>
                </a:solidFill>
                <a:latin typeface="Calibri"/>
                <a:ea typeface="Calibri"/>
                <a:cs typeface="Calibri"/>
                <a:sym typeface="Calibri"/>
              </a:defRPr>
            </a:lvl2pPr>
            <a:lvl3pPr marL="0" lvl="2" indent="0" algn="l">
              <a:spcBef>
                <a:spcPts val="0"/>
              </a:spcBef>
              <a:buNone/>
              <a:defRPr sz="1200" b="0" i="0" u="none" strike="noStrike" cap="none">
                <a:solidFill>
                  <a:srgbClr val="888888"/>
                </a:solidFill>
                <a:latin typeface="Calibri"/>
                <a:ea typeface="Calibri"/>
                <a:cs typeface="Calibri"/>
                <a:sym typeface="Calibri"/>
              </a:defRPr>
            </a:lvl3pPr>
            <a:lvl4pPr marL="0" lvl="3" indent="0" algn="l">
              <a:spcBef>
                <a:spcPts val="0"/>
              </a:spcBef>
              <a:buNone/>
              <a:defRPr sz="1200" b="0" i="0" u="none" strike="noStrike" cap="none">
                <a:solidFill>
                  <a:srgbClr val="888888"/>
                </a:solidFill>
                <a:latin typeface="Calibri"/>
                <a:ea typeface="Calibri"/>
                <a:cs typeface="Calibri"/>
                <a:sym typeface="Calibri"/>
              </a:defRPr>
            </a:lvl4pPr>
            <a:lvl5pPr marL="0" lvl="4" indent="0" algn="l">
              <a:spcBef>
                <a:spcPts val="0"/>
              </a:spcBef>
              <a:buNone/>
              <a:defRPr sz="1200" b="0" i="0" u="none" strike="noStrike" cap="none">
                <a:solidFill>
                  <a:srgbClr val="888888"/>
                </a:solidFill>
                <a:latin typeface="Calibri"/>
                <a:ea typeface="Calibri"/>
                <a:cs typeface="Calibri"/>
                <a:sym typeface="Calibri"/>
              </a:defRPr>
            </a:lvl5pPr>
            <a:lvl6pPr marL="0" lvl="5" indent="0" algn="l">
              <a:spcBef>
                <a:spcPts val="0"/>
              </a:spcBef>
              <a:buNone/>
              <a:defRPr sz="1200" b="0" i="0" u="none" strike="noStrike" cap="none">
                <a:solidFill>
                  <a:srgbClr val="888888"/>
                </a:solidFill>
                <a:latin typeface="Calibri"/>
                <a:ea typeface="Calibri"/>
                <a:cs typeface="Calibri"/>
                <a:sym typeface="Calibri"/>
              </a:defRPr>
            </a:lvl6pPr>
            <a:lvl7pPr marL="0" lvl="6" indent="0" algn="l">
              <a:spcBef>
                <a:spcPts val="0"/>
              </a:spcBef>
              <a:buNone/>
              <a:defRPr sz="1200" b="0" i="0" u="none" strike="noStrike" cap="none">
                <a:solidFill>
                  <a:srgbClr val="888888"/>
                </a:solidFill>
                <a:latin typeface="Calibri"/>
                <a:ea typeface="Calibri"/>
                <a:cs typeface="Calibri"/>
                <a:sym typeface="Calibri"/>
              </a:defRPr>
            </a:lvl7pPr>
            <a:lvl8pPr marL="0" lvl="7" indent="0" algn="l">
              <a:spcBef>
                <a:spcPts val="0"/>
              </a:spcBef>
              <a:buNone/>
              <a:defRPr sz="1200" b="0" i="0" u="none" strike="noStrike" cap="none">
                <a:solidFill>
                  <a:srgbClr val="888888"/>
                </a:solidFill>
                <a:latin typeface="Calibri"/>
                <a:ea typeface="Calibri"/>
                <a:cs typeface="Calibri"/>
                <a:sym typeface="Calibri"/>
              </a:defRPr>
            </a:lvl8pPr>
            <a:lvl9pPr marL="0" lvl="8" indent="0" algn="l">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EXTE_VERSETS TITRE deux lignes">
  <p:cSld name="3_TEXTE_VERSETS TITRE deux lignes">
    <p:spTree>
      <p:nvGrpSpPr>
        <p:cNvPr id="1" name="Shape 35"/>
        <p:cNvGrpSpPr/>
        <p:nvPr/>
      </p:nvGrpSpPr>
      <p:grpSpPr>
        <a:xfrm>
          <a:off x="0" y="0"/>
          <a:ext cx="0" cy="0"/>
          <a:chOff x="0" y="0"/>
          <a:chExt cx="0" cy="0"/>
        </a:xfrm>
      </p:grpSpPr>
      <p:sp>
        <p:nvSpPr>
          <p:cNvPr id="36" name="Google Shape;36;p44"/>
          <p:cNvSpPr txBox="1">
            <a:spLocks noGrp="1"/>
          </p:cNvSpPr>
          <p:nvPr>
            <p:ph type="subTitle" idx="1"/>
          </p:nvPr>
        </p:nvSpPr>
        <p:spPr>
          <a:xfrm>
            <a:off x="956026" y="2649415"/>
            <a:ext cx="10336164" cy="329418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Clr>
                <a:schemeClr val="lt1"/>
              </a:buClr>
              <a:buSzPts val="3600"/>
              <a:buNone/>
              <a:defRPr sz="3600" b="0" i="0">
                <a:solidFill>
                  <a:schemeClr val="lt1"/>
                </a:solidFill>
                <a:latin typeface="Helvetica Neue"/>
                <a:ea typeface="Helvetica Neue"/>
                <a:cs typeface="Helvetica Neue"/>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44"/>
          <p:cNvSpPr txBox="1">
            <a:spLocks noGrp="1"/>
          </p:cNvSpPr>
          <p:nvPr>
            <p:ph type="ctrTitle"/>
          </p:nvPr>
        </p:nvSpPr>
        <p:spPr>
          <a:xfrm>
            <a:off x="956026" y="433754"/>
            <a:ext cx="10336164" cy="202809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lt1"/>
              </a:buClr>
              <a:buSzPts val="4200"/>
              <a:buFont typeface="Helvetica Neue"/>
              <a:buNone/>
              <a:defRPr sz="4200" b="0" i="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4"/>
          <p:cNvSpPr txBox="1">
            <a:spLocks noGrp="1"/>
          </p:cNvSpPr>
          <p:nvPr>
            <p:ph type="sldNum" idx="12"/>
          </p:nvPr>
        </p:nvSpPr>
        <p:spPr>
          <a:xfrm>
            <a:off x="1" y="696320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Calibri"/>
                <a:ea typeface="Calibri"/>
                <a:cs typeface="Calibri"/>
                <a:sym typeface="Calibri"/>
              </a:defRPr>
            </a:lvl1pPr>
            <a:lvl2pPr marL="0" lvl="1" indent="0" algn="l">
              <a:spcBef>
                <a:spcPts val="0"/>
              </a:spcBef>
              <a:buNone/>
              <a:defRPr sz="1200" b="0" i="0" u="none" strike="noStrike" cap="none">
                <a:solidFill>
                  <a:srgbClr val="888888"/>
                </a:solidFill>
                <a:latin typeface="Calibri"/>
                <a:ea typeface="Calibri"/>
                <a:cs typeface="Calibri"/>
                <a:sym typeface="Calibri"/>
              </a:defRPr>
            </a:lvl2pPr>
            <a:lvl3pPr marL="0" lvl="2" indent="0" algn="l">
              <a:spcBef>
                <a:spcPts val="0"/>
              </a:spcBef>
              <a:buNone/>
              <a:defRPr sz="1200" b="0" i="0" u="none" strike="noStrike" cap="none">
                <a:solidFill>
                  <a:srgbClr val="888888"/>
                </a:solidFill>
                <a:latin typeface="Calibri"/>
                <a:ea typeface="Calibri"/>
                <a:cs typeface="Calibri"/>
                <a:sym typeface="Calibri"/>
              </a:defRPr>
            </a:lvl3pPr>
            <a:lvl4pPr marL="0" lvl="3" indent="0" algn="l">
              <a:spcBef>
                <a:spcPts val="0"/>
              </a:spcBef>
              <a:buNone/>
              <a:defRPr sz="1200" b="0" i="0" u="none" strike="noStrike" cap="none">
                <a:solidFill>
                  <a:srgbClr val="888888"/>
                </a:solidFill>
                <a:latin typeface="Calibri"/>
                <a:ea typeface="Calibri"/>
                <a:cs typeface="Calibri"/>
                <a:sym typeface="Calibri"/>
              </a:defRPr>
            </a:lvl4pPr>
            <a:lvl5pPr marL="0" lvl="4" indent="0" algn="l">
              <a:spcBef>
                <a:spcPts val="0"/>
              </a:spcBef>
              <a:buNone/>
              <a:defRPr sz="1200" b="0" i="0" u="none" strike="noStrike" cap="none">
                <a:solidFill>
                  <a:srgbClr val="888888"/>
                </a:solidFill>
                <a:latin typeface="Calibri"/>
                <a:ea typeface="Calibri"/>
                <a:cs typeface="Calibri"/>
                <a:sym typeface="Calibri"/>
              </a:defRPr>
            </a:lvl5pPr>
            <a:lvl6pPr marL="0" lvl="5" indent="0" algn="l">
              <a:spcBef>
                <a:spcPts val="0"/>
              </a:spcBef>
              <a:buNone/>
              <a:defRPr sz="1200" b="0" i="0" u="none" strike="noStrike" cap="none">
                <a:solidFill>
                  <a:srgbClr val="888888"/>
                </a:solidFill>
                <a:latin typeface="Calibri"/>
                <a:ea typeface="Calibri"/>
                <a:cs typeface="Calibri"/>
                <a:sym typeface="Calibri"/>
              </a:defRPr>
            </a:lvl6pPr>
            <a:lvl7pPr marL="0" lvl="6" indent="0" algn="l">
              <a:spcBef>
                <a:spcPts val="0"/>
              </a:spcBef>
              <a:buNone/>
              <a:defRPr sz="1200" b="0" i="0" u="none" strike="noStrike" cap="none">
                <a:solidFill>
                  <a:srgbClr val="888888"/>
                </a:solidFill>
                <a:latin typeface="Calibri"/>
                <a:ea typeface="Calibri"/>
                <a:cs typeface="Calibri"/>
                <a:sym typeface="Calibri"/>
              </a:defRPr>
            </a:lvl7pPr>
            <a:lvl8pPr marL="0" lvl="7" indent="0" algn="l">
              <a:spcBef>
                <a:spcPts val="0"/>
              </a:spcBef>
              <a:buNone/>
              <a:defRPr sz="1200" b="0" i="0" u="none" strike="noStrike" cap="none">
                <a:solidFill>
                  <a:srgbClr val="888888"/>
                </a:solidFill>
                <a:latin typeface="Calibri"/>
                <a:ea typeface="Calibri"/>
                <a:cs typeface="Calibri"/>
                <a:sym typeface="Calibri"/>
              </a:defRPr>
            </a:lvl8pPr>
            <a:lvl9pPr marL="0" lvl="8" indent="0" algn="l">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E_VERSETS TITRE UNE LIGNE ITALIQUE">
  <p:cSld name="TEXTE_VERSETS TITRE UNE LIGNE ITALIQUE">
    <p:spTree>
      <p:nvGrpSpPr>
        <p:cNvPr id="1" name="Shape 39"/>
        <p:cNvGrpSpPr/>
        <p:nvPr/>
      </p:nvGrpSpPr>
      <p:grpSpPr>
        <a:xfrm>
          <a:off x="0" y="0"/>
          <a:ext cx="0" cy="0"/>
          <a:chOff x="0" y="0"/>
          <a:chExt cx="0" cy="0"/>
        </a:xfrm>
      </p:grpSpPr>
      <p:sp>
        <p:nvSpPr>
          <p:cNvPr id="40" name="Google Shape;40;p45"/>
          <p:cNvSpPr txBox="1">
            <a:spLocks noGrp="1"/>
          </p:cNvSpPr>
          <p:nvPr>
            <p:ph type="subTitle" idx="1"/>
          </p:nvPr>
        </p:nvSpPr>
        <p:spPr>
          <a:xfrm>
            <a:off x="762913" y="1633289"/>
            <a:ext cx="10666171" cy="4102321"/>
          </a:xfrm>
          <a:prstGeom prst="rect">
            <a:avLst/>
          </a:prstGeom>
          <a:noFill/>
          <a:ln>
            <a:noFill/>
          </a:ln>
        </p:spPr>
        <p:txBody>
          <a:bodyPr spcFirstLastPara="1" wrap="square" lIns="91425" tIns="45700" rIns="91425" bIns="45700" anchor="t" anchorCtr="0">
            <a:noAutofit/>
          </a:bodyPr>
          <a:lstStyle>
            <a:lvl1pPr lvl="0" algn="just">
              <a:lnSpc>
                <a:spcPct val="100000"/>
              </a:lnSpc>
              <a:spcBef>
                <a:spcPts val="1000"/>
              </a:spcBef>
              <a:spcAft>
                <a:spcPts val="0"/>
              </a:spcAft>
              <a:buClr>
                <a:srgbClr val="59C0CF"/>
              </a:buClr>
              <a:buSzPts val="3200"/>
              <a:buNone/>
              <a:defRPr sz="3200" b="0" i="1">
                <a:solidFill>
                  <a:srgbClr val="59C0CF"/>
                </a:solidFill>
                <a:latin typeface="Lato"/>
                <a:ea typeface="Lato"/>
                <a:cs typeface="Lato"/>
                <a:sym typeface="La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45"/>
          <p:cNvSpPr txBox="1">
            <a:spLocks noGrp="1"/>
          </p:cNvSpPr>
          <p:nvPr>
            <p:ph type="ctrTitle"/>
          </p:nvPr>
        </p:nvSpPr>
        <p:spPr>
          <a:xfrm>
            <a:off x="762913" y="808838"/>
            <a:ext cx="10666171" cy="570586"/>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59C0CF"/>
              </a:buClr>
              <a:buSzPts val="3800"/>
              <a:buFont typeface="Lato"/>
              <a:buNone/>
              <a:defRPr sz="3800" b="0" i="0">
                <a:solidFill>
                  <a:srgbClr val="59C0CF"/>
                </a:solidFill>
                <a:latin typeface="Lato"/>
                <a:ea typeface="Lato"/>
                <a:cs typeface="Lato"/>
                <a:sym typeface="La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888888"/>
                </a:solidFill>
                <a:latin typeface="Calibri"/>
                <a:ea typeface="Calibri"/>
                <a:cs typeface="Calibri"/>
                <a:sym typeface="Calibri"/>
              </a:defRPr>
            </a:lvl1pPr>
            <a:lvl2pPr marL="0" lvl="1" indent="0" algn="l">
              <a:spcBef>
                <a:spcPts val="0"/>
              </a:spcBef>
              <a:buNone/>
              <a:defRPr sz="1200" b="0" i="0" u="none" strike="noStrike" cap="none">
                <a:solidFill>
                  <a:srgbClr val="888888"/>
                </a:solidFill>
                <a:latin typeface="Calibri"/>
                <a:ea typeface="Calibri"/>
                <a:cs typeface="Calibri"/>
                <a:sym typeface="Calibri"/>
              </a:defRPr>
            </a:lvl2pPr>
            <a:lvl3pPr marL="0" lvl="2" indent="0" algn="l">
              <a:spcBef>
                <a:spcPts val="0"/>
              </a:spcBef>
              <a:buNone/>
              <a:defRPr sz="1200" b="0" i="0" u="none" strike="noStrike" cap="none">
                <a:solidFill>
                  <a:srgbClr val="888888"/>
                </a:solidFill>
                <a:latin typeface="Calibri"/>
                <a:ea typeface="Calibri"/>
                <a:cs typeface="Calibri"/>
                <a:sym typeface="Calibri"/>
              </a:defRPr>
            </a:lvl3pPr>
            <a:lvl4pPr marL="0" lvl="3" indent="0" algn="l">
              <a:spcBef>
                <a:spcPts val="0"/>
              </a:spcBef>
              <a:buNone/>
              <a:defRPr sz="1200" b="0" i="0" u="none" strike="noStrike" cap="none">
                <a:solidFill>
                  <a:srgbClr val="888888"/>
                </a:solidFill>
                <a:latin typeface="Calibri"/>
                <a:ea typeface="Calibri"/>
                <a:cs typeface="Calibri"/>
                <a:sym typeface="Calibri"/>
              </a:defRPr>
            </a:lvl4pPr>
            <a:lvl5pPr marL="0" lvl="4" indent="0" algn="l">
              <a:spcBef>
                <a:spcPts val="0"/>
              </a:spcBef>
              <a:buNone/>
              <a:defRPr sz="1200" b="0" i="0" u="none" strike="noStrike" cap="none">
                <a:solidFill>
                  <a:srgbClr val="888888"/>
                </a:solidFill>
                <a:latin typeface="Calibri"/>
                <a:ea typeface="Calibri"/>
                <a:cs typeface="Calibri"/>
                <a:sym typeface="Calibri"/>
              </a:defRPr>
            </a:lvl5pPr>
            <a:lvl6pPr marL="0" lvl="5" indent="0" algn="l">
              <a:spcBef>
                <a:spcPts val="0"/>
              </a:spcBef>
              <a:buNone/>
              <a:defRPr sz="1200" b="0" i="0" u="none" strike="noStrike" cap="none">
                <a:solidFill>
                  <a:srgbClr val="888888"/>
                </a:solidFill>
                <a:latin typeface="Calibri"/>
                <a:ea typeface="Calibri"/>
                <a:cs typeface="Calibri"/>
                <a:sym typeface="Calibri"/>
              </a:defRPr>
            </a:lvl6pPr>
            <a:lvl7pPr marL="0" lvl="6" indent="0" algn="l">
              <a:spcBef>
                <a:spcPts val="0"/>
              </a:spcBef>
              <a:buNone/>
              <a:defRPr sz="1200" b="0" i="0" u="none" strike="noStrike" cap="none">
                <a:solidFill>
                  <a:srgbClr val="888888"/>
                </a:solidFill>
                <a:latin typeface="Calibri"/>
                <a:ea typeface="Calibri"/>
                <a:cs typeface="Calibri"/>
                <a:sym typeface="Calibri"/>
              </a:defRPr>
            </a:lvl7pPr>
            <a:lvl8pPr marL="0" lvl="7" indent="0" algn="l">
              <a:spcBef>
                <a:spcPts val="0"/>
              </a:spcBef>
              <a:buNone/>
              <a:defRPr sz="1200" b="0" i="0" u="none" strike="noStrike" cap="none">
                <a:solidFill>
                  <a:srgbClr val="888888"/>
                </a:solidFill>
                <a:latin typeface="Calibri"/>
                <a:ea typeface="Calibri"/>
                <a:cs typeface="Calibri"/>
                <a:sym typeface="Calibri"/>
              </a:defRPr>
            </a:lvl8pPr>
            <a:lvl9pPr marL="0" lvl="8" indent="0" algn="l">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43"/>
        <p:cNvGrpSpPr/>
        <p:nvPr/>
      </p:nvGrpSpPr>
      <p:grpSpPr>
        <a:xfrm>
          <a:off x="0" y="0"/>
          <a:ext cx="0" cy="0"/>
          <a:chOff x="0" y="0"/>
          <a:chExt cx="0" cy="0"/>
        </a:xfrm>
      </p:grpSpPr>
      <p:sp>
        <p:nvSpPr>
          <p:cNvPr id="44" name="Google Shape;44;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56"/>
        <p:cNvGrpSpPr/>
        <p:nvPr/>
      </p:nvGrpSpPr>
      <p:grpSpPr>
        <a:xfrm>
          <a:off x="0" y="0"/>
          <a:ext cx="0" cy="0"/>
          <a:chOff x="0" y="0"/>
          <a:chExt cx="0" cy="0"/>
        </a:xfrm>
      </p:grpSpPr>
      <p:sp>
        <p:nvSpPr>
          <p:cNvPr id="57" name="Google Shape;57;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65"/>
        <p:cNvGrpSpPr/>
        <p:nvPr/>
      </p:nvGrpSpPr>
      <p:grpSpPr>
        <a:xfrm>
          <a:off x="0" y="0"/>
          <a:ext cx="0" cy="0"/>
          <a:chOff x="0" y="0"/>
          <a:chExt cx="0" cy="0"/>
        </a:xfrm>
      </p:grpSpPr>
      <p:sp>
        <p:nvSpPr>
          <p:cNvPr id="66" name="Google Shape;6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journaldequebec.com/2019/03/12/les-incroyants-progress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fr-CA"/>
            </a:br>
            <a:br>
              <a:rPr lang="fr-CA"/>
            </a:br>
            <a:r>
              <a:rPr lang="fr-CA"/>
              <a:t>L’athéisme et les temps de la fin</a:t>
            </a:r>
            <a:endParaRPr/>
          </a:p>
        </p:txBody>
      </p:sp>
      <p:sp>
        <p:nvSpPr>
          <p:cNvPr id="101" name="Google Shape;101;p1"/>
          <p:cNvSpPr txBox="1">
            <a:spLocks noGrp="1"/>
          </p:cNvSpPr>
          <p:nvPr>
            <p:ph type="subTitle" idx="1"/>
          </p:nvPr>
        </p:nvSpPr>
        <p:spPr>
          <a:xfrm>
            <a:off x="1524000" y="3933342"/>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fr-CA" dirty="0"/>
              <a:t>Stéphanie Reader, </a:t>
            </a:r>
            <a:r>
              <a:rPr lang="fr-CA" dirty="0" err="1"/>
              <a:t>Ph.D</a:t>
            </a:r>
            <a:r>
              <a:rPr lang="fr-CA" dirty="0"/>
              <a:t>.</a:t>
            </a:r>
            <a:endParaRPr dirty="0"/>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3200"/>
              <a:buNone/>
            </a:pPr>
            <a:r>
              <a:rPr lang="fr-CA" sz="3200">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Il répondit : Tu aimeras le Seigneur, ton Dieu, de tout ton cœur, de toute ton âme, de toute ta force, et </a:t>
            </a:r>
            <a:r>
              <a:rPr lang="fr-CA" sz="3200" u="sng">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de toute ta pensée</a:t>
            </a:r>
            <a:r>
              <a:rPr lang="fr-CA" sz="3200">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et ton prochain comme toi-même.</a:t>
            </a:r>
            <a:r>
              <a:rPr lang="fr-CA" sz="3200">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 Luc 10.27 </a:t>
            </a:r>
            <a:endParaRPr sz="3200">
              <a:latin typeface="Lato"/>
              <a:ea typeface="Lato"/>
              <a:cs typeface="Lato"/>
              <a:sym typeface="Lato"/>
            </a:endParaRPr>
          </a:p>
          <a:p>
            <a:pPr marL="0" lvl="0" indent="0" algn="l" rtl="0">
              <a:lnSpc>
                <a:spcPct val="90000"/>
              </a:lnSpc>
              <a:spcBef>
                <a:spcPts val="1000"/>
              </a:spcBef>
              <a:spcAft>
                <a:spcPts val="0"/>
              </a:spcAft>
              <a:buClr>
                <a:schemeClr val="dk1"/>
              </a:buClr>
              <a:buSzPts val="3200"/>
              <a:buNone/>
            </a:pPr>
            <a:endParaRPr sz="3200" i="1">
              <a:latin typeface="Lato"/>
              <a:ea typeface="Lato"/>
              <a:cs typeface="Lato"/>
              <a:sym typeface="Lato"/>
            </a:endParaRPr>
          </a:p>
          <a:p>
            <a:pPr marL="0" lvl="0" indent="0" algn="l" rtl="0">
              <a:lnSpc>
                <a:spcPct val="90000"/>
              </a:lnSpc>
              <a:spcBef>
                <a:spcPts val="1000"/>
              </a:spcBef>
              <a:spcAft>
                <a:spcPts val="0"/>
              </a:spcAft>
              <a:buClr>
                <a:schemeClr val="accent1"/>
              </a:buClr>
              <a:buSzPts val="3200"/>
              <a:buNone/>
            </a:pPr>
            <a:r>
              <a:rPr lang="fr-CA" sz="3200">
                <a:solidFill>
                  <a:srgbClr val="59C0CF"/>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Pensée</a:t>
            </a:r>
            <a:r>
              <a:rPr lang="fr-CA" sz="3200" i="1">
                <a:solidFill>
                  <a:srgbClr val="59C0CF"/>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 Dianoia, grec</a:t>
            </a:r>
            <a:endParaRPr>
              <a:solidFill>
                <a:srgbClr val="59C0CF"/>
              </a:solidFill>
            </a:endParaRPr>
          </a:p>
          <a:p>
            <a:pPr marL="228600" lvl="0" indent="-228600" algn="l" rtl="0">
              <a:lnSpc>
                <a:spcPct val="90000"/>
              </a:lnSpc>
              <a:spcBef>
                <a:spcPts val="1000"/>
              </a:spcBef>
              <a:spcAft>
                <a:spcPts val="0"/>
              </a:spcAft>
              <a:buSzPts val="3200"/>
              <a:buChar char="•"/>
            </a:pPr>
            <a:r>
              <a:rPr lang="fr-CA" sz="3200" i="1">
                <a:latin typeface="Lato"/>
                <a:ea typeface="Lato"/>
                <a:cs typeface="Lato"/>
                <a:sym typeface="Lato"/>
              </a:rPr>
              <a:t>l’esprit comme faculté de compréhension</a:t>
            </a:r>
            <a:endParaRPr sz="3200" i="1">
              <a:latin typeface="Lato"/>
              <a:ea typeface="Lato"/>
              <a:cs typeface="Lato"/>
              <a:sym typeface="Lato"/>
            </a:endParaRPr>
          </a:p>
          <a:p>
            <a:pPr marL="228600" lvl="0" indent="-50800" algn="l" rtl="0">
              <a:lnSpc>
                <a:spcPct val="90000"/>
              </a:lnSpc>
              <a:spcBef>
                <a:spcPts val="1000"/>
              </a:spcBef>
              <a:spcAft>
                <a:spcPts val="0"/>
              </a:spcAft>
              <a:buClr>
                <a:schemeClr val="dk1"/>
              </a:buClr>
              <a:buSzPts val="2800"/>
              <a:buNone/>
            </a:pPr>
            <a:endParaRPr>
              <a:solidFill>
                <a:schemeClr val="accent1"/>
              </a:solidFill>
            </a:endParaRPr>
          </a:p>
        </p:txBody>
      </p:sp>
      <p:sp>
        <p:nvSpPr>
          <p:cNvPr id="157" name="Google Shape;15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5"/>
              </a:buClr>
              <a:buSzPts val="4400"/>
              <a:buNone/>
            </a:pPr>
            <a:r>
              <a:rPr lang="fr-CA" sz="4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La foi en Dieu peut être rationnelle, </a:t>
            </a:r>
            <a:br>
              <a:rPr lang="fr-CA" sz="4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br>
            <a:r>
              <a:rPr lang="fr-CA" sz="4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intelligente et crédible</a:t>
            </a:r>
            <a:endParaRPr/>
          </a:p>
          <a:p>
            <a:pPr marL="228600" lvl="0" indent="-50800" algn="l" rtl="0">
              <a:lnSpc>
                <a:spcPct val="90000"/>
              </a:lnSpc>
              <a:spcBef>
                <a:spcPts val="1000"/>
              </a:spcBef>
              <a:spcAft>
                <a:spcPts val="0"/>
              </a:spcAft>
              <a:buClr>
                <a:schemeClr val="dk1"/>
              </a:buClr>
              <a:buSzPts val="2800"/>
              <a:buNone/>
            </a:pPr>
            <a:endParaRPr/>
          </a:p>
        </p:txBody>
      </p:sp>
      <p:sp>
        <p:nvSpPr>
          <p:cNvPr id="165" name="Google Shape;16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CA"/>
              <a:t>Un des plus grands mythes</a:t>
            </a:r>
            <a:endParaRPr/>
          </a:p>
        </p:txBody>
      </p:sp>
      <p:sp>
        <p:nvSpPr>
          <p:cNvPr id="177" name="Google Shape;17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b="1">
                <a:latin typeface="Lato"/>
                <a:ea typeface="Lato"/>
                <a:cs typeface="Lato"/>
                <a:sym typeface="Lato"/>
              </a:rPr>
              <a:t>Athéisme</a:t>
            </a:r>
            <a:r>
              <a:rPr lang="fr-CA">
                <a:latin typeface="Lato"/>
                <a:ea typeface="Lato"/>
                <a:cs typeface="Lato"/>
                <a:sym typeface="Lato"/>
              </a:rPr>
              <a:t> : Rationnel </a:t>
            </a:r>
            <a:endParaRPr/>
          </a:p>
          <a:p>
            <a:pPr marL="3355976" lvl="0" indent="0" algn="l" rtl="0">
              <a:lnSpc>
                <a:spcPct val="90000"/>
              </a:lnSpc>
              <a:spcBef>
                <a:spcPts val="1000"/>
              </a:spcBef>
              <a:spcAft>
                <a:spcPts val="0"/>
              </a:spcAft>
              <a:buClr>
                <a:schemeClr val="dk1"/>
              </a:buClr>
              <a:buSzPts val="2800"/>
              <a:buNone/>
            </a:pPr>
            <a:r>
              <a:rPr lang="fr-CA" i="1">
                <a:latin typeface="Lato"/>
                <a:ea typeface="Lato"/>
                <a:cs typeface="Lato"/>
                <a:sym typeface="Lato"/>
              </a:rPr>
              <a:t>Basé sur la vérité et sur des évidences scientifiques</a:t>
            </a:r>
            <a:endParaRPr i="1">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endParaRPr b="1">
              <a:latin typeface="Lato"/>
              <a:ea typeface="Lato"/>
              <a:cs typeface="Lato"/>
              <a:sym typeface="Lato"/>
            </a:endParaRPr>
          </a:p>
          <a:p>
            <a:pPr marL="0" lvl="0" indent="0" algn="l" rtl="0">
              <a:lnSpc>
                <a:spcPct val="90000"/>
              </a:lnSpc>
              <a:spcBef>
                <a:spcPts val="1000"/>
              </a:spcBef>
              <a:spcAft>
                <a:spcPts val="0"/>
              </a:spcAft>
              <a:buClr>
                <a:schemeClr val="dk1"/>
              </a:buClr>
              <a:buSzPts val="2800"/>
              <a:buNone/>
            </a:pPr>
            <a:r>
              <a:rPr lang="fr-CA" b="1">
                <a:latin typeface="Lato"/>
                <a:ea typeface="Lato"/>
                <a:cs typeface="Lato"/>
                <a:sym typeface="Lato"/>
              </a:rPr>
              <a:t>Christianisme </a:t>
            </a:r>
            <a:r>
              <a:rPr lang="fr-CA">
                <a:latin typeface="Lato"/>
                <a:ea typeface="Lato"/>
                <a:cs typeface="Lato"/>
                <a:sym typeface="Lato"/>
              </a:rPr>
              <a:t>: Irrationnel</a:t>
            </a:r>
            <a:endParaRPr/>
          </a:p>
          <a:p>
            <a:pPr marL="3355976" lvl="0" indent="0" algn="l" rtl="0">
              <a:lnSpc>
                <a:spcPct val="90000"/>
              </a:lnSpc>
              <a:spcBef>
                <a:spcPts val="1000"/>
              </a:spcBef>
              <a:spcAft>
                <a:spcPts val="0"/>
              </a:spcAft>
              <a:buClr>
                <a:schemeClr val="dk1"/>
              </a:buClr>
              <a:buSzPts val="2800"/>
              <a:buNone/>
            </a:pPr>
            <a:r>
              <a:rPr lang="fr-CA" i="1">
                <a:latin typeface="Lato"/>
                <a:ea typeface="Lato"/>
                <a:cs typeface="Lato"/>
                <a:sym typeface="Lato"/>
              </a:rPr>
              <a:t>Basé sur une foi naïve, simple et incompatible avec l’intelligence et la raison—Foi aveugle </a:t>
            </a:r>
            <a:endParaRPr/>
          </a:p>
          <a:p>
            <a:pPr marL="3355976" lvl="0" indent="0" algn="l" rtl="0">
              <a:lnSpc>
                <a:spcPct val="90000"/>
              </a:lnSpc>
              <a:spcBef>
                <a:spcPts val="1000"/>
              </a:spcBef>
              <a:spcAft>
                <a:spcPts val="0"/>
              </a:spcAft>
              <a:buClr>
                <a:schemeClr val="dk1"/>
              </a:buClr>
              <a:buSzPts val="2800"/>
              <a:buNone/>
            </a:pPr>
            <a:r>
              <a:rPr lang="fr-CA" i="1">
                <a:latin typeface="Lato"/>
                <a:ea typeface="Lato"/>
                <a:cs typeface="Lato"/>
                <a:sym typeface="Lato"/>
              </a:rPr>
              <a:t>Des légendes</a:t>
            </a:r>
            <a:endParaRPr/>
          </a:p>
          <a:p>
            <a:pPr marL="3355976" lvl="0" indent="0" algn="l" rtl="0">
              <a:lnSpc>
                <a:spcPct val="90000"/>
              </a:lnSpc>
              <a:spcBef>
                <a:spcPts val="1000"/>
              </a:spcBef>
              <a:spcAft>
                <a:spcPts val="0"/>
              </a:spcAft>
              <a:buClr>
                <a:schemeClr val="dk1"/>
              </a:buClr>
              <a:buSzPts val="2800"/>
              <a:buNone/>
            </a:pPr>
            <a:endParaRPr i="1">
              <a:latin typeface="Lato"/>
              <a:ea typeface="Lato"/>
              <a:cs typeface="Lato"/>
              <a:sym typeface="Lato"/>
            </a:endParaRPr>
          </a:p>
          <a:p>
            <a:pPr marL="228600" lvl="0" indent="-50800" algn="l" rtl="0">
              <a:lnSpc>
                <a:spcPct val="90000"/>
              </a:lnSpc>
              <a:spcBef>
                <a:spcPts val="1000"/>
              </a:spcBef>
              <a:spcAft>
                <a:spcPts val="0"/>
              </a:spcAft>
              <a:buClr>
                <a:schemeClr val="dk1"/>
              </a:buClr>
              <a:buSzPts val="2800"/>
              <a:buNone/>
            </a:pPr>
            <a:endParaRPr/>
          </a:p>
        </p:txBody>
      </p:sp>
      <p:sp>
        <p:nvSpPr>
          <p:cNvPr id="179" name="Google Shape;1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CA"/>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a:t>Pendant les siècles précédents, les découvertes scientifiques successives semblaient converger pour saper les fondements de la croyance en Dieu et ébranler les piliers de la foi</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subTitle" idx="1"/>
          </p:nvPr>
        </p:nvSpPr>
        <p:spPr>
          <a:xfrm>
            <a:off x="762914" y="931819"/>
            <a:ext cx="10666171" cy="41023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400"/>
              <a:buNone/>
            </a:pPr>
            <a:r>
              <a:rPr lang="fr-CA" sz="2400" dirty="0">
                <a:solidFill>
                  <a:schemeClr val="dk1"/>
                </a:solidFill>
              </a:rPr>
              <a:t>Pendant les siècles précédents, pourtant, les découvertes scientifiques successives semblaient converger pour saper les fondements de la croyance en Dieu et ébranler les piliers de la foi. […] Porté par ce contexte très favorable, le matérialisme semblait régner sans partage sur le monde intellectuel de la première moitié du XX</a:t>
            </a:r>
            <a:r>
              <a:rPr lang="fr-CA" sz="2400" baseline="30000" dirty="0">
                <a:solidFill>
                  <a:schemeClr val="dk1"/>
                </a:solidFill>
              </a:rPr>
              <a:t>e</a:t>
            </a:r>
            <a:r>
              <a:rPr lang="fr-CA" sz="2400" dirty="0">
                <a:solidFill>
                  <a:schemeClr val="dk1"/>
                </a:solidFill>
              </a:rPr>
              <a:t> siècle. </a:t>
            </a:r>
            <a:r>
              <a:rPr lang="fr-CA" sz="2400" u="sng" dirty="0">
                <a:solidFill>
                  <a:schemeClr val="dk1"/>
                </a:solidFill>
              </a:rPr>
              <a:t>Dans de telles circonstances, beaucoup de croyants en Occident abandonnèrent leur foi d’autant plus facilement qu’elle ne reflétait plus déjà, pour nombre d’entre eux, qu’un caractère superficiel et mondain. Et parmi ceux qui la conservèrent, beaucoup conçurent un complexe d’infériorité vis-à-vis du rationalisme. Ils se tinrent donc à l’écart des débats scientifiques et philosophiques, cantonnés à leur sphère intérieure d’où ils étaient d’ailleurs priés de ne pas sortir sous peine de subir moqueries, mépris ou hostilité de la part de la classe matérialiste devenue intellectuellement </a:t>
            </a:r>
            <a:r>
              <a:rPr lang="fr-CA" sz="2400" u="sng" dirty="0" err="1">
                <a:solidFill>
                  <a:schemeClr val="dk1"/>
                </a:solidFill>
              </a:rPr>
              <a:t>dominante.</a:t>
            </a:r>
            <a:r>
              <a:rPr lang="fr-CA" sz="2400" dirty="0" err="1">
                <a:solidFill>
                  <a:schemeClr val="dk1"/>
                </a:solidFill>
              </a:rPr>
              <a:t>Si</a:t>
            </a:r>
            <a:r>
              <a:rPr lang="fr-CA" sz="2400" dirty="0">
                <a:solidFill>
                  <a:schemeClr val="dk1"/>
                </a:solidFill>
              </a:rPr>
              <a:t> un dieu créateur existe, qu’est-il sinon un super-extraterrestre?</a:t>
            </a:r>
            <a:endParaRPr dirty="0"/>
          </a:p>
        </p:txBody>
      </p:sp>
      <p:sp>
        <p:nvSpPr>
          <p:cNvPr id="197" name="Google Shape;197;p16"/>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subTitle" idx="1"/>
          </p:nvPr>
        </p:nvSpPr>
        <p:spPr>
          <a:xfrm>
            <a:off x="929167" y="2860882"/>
            <a:ext cx="10666171" cy="41023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2800"/>
              <a:buNone/>
            </a:pPr>
            <a:r>
              <a:rPr lang="fr-CA">
                <a:solidFill>
                  <a:schemeClr val="dk1"/>
                </a:solidFill>
              </a:rPr>
              <a:t>Jusqu’aux récentes découvertes scientifiques du début du 20</a:t>
            </a:r>
            <a:r>
              <a:rPr lang="fr-CA" baseline="30000">
                <a:solidFill>
                  <a:schemeClr val="dk1"/>
                </a:solidFill>
              </a:rPr>
              <a:t>ième</a:t>
            </a:r>
            <a:r>
              <a:rPr lang="fr-CA">
                <a:solidFill>
                  <a:schemeClr val="dk1"/>
                </a:solidFill>
              </a:rPr>
              <a:t> siècle, théâtre de découvertes scientifiques tout à fait exceptionnelles:</a:t>
            </a:r>
            <a:endParaRPr/>
          </a:p>
          <a:p>
            <a:pPr marL="0" lvl="0" indent="0" algn="just" rtl="0">
              <a:lnSpc>
                <a:spcPct val="100000"/>
              </a:lnSpc>
              <a:spcBef>
                <a:spcPts val="1000"/>
              </a:spcBef>
              <a:spcAft>
                <a:spcPts val="0"/>
              </a:spcAft>
              <a:buClr>
                <a:schemeClr val="dk1"/>
              </a:buClr>
              <a:buSzPts val="2800"/>
              <a:buNone/>
            </a:pPr>
            <a:r>
              <a:rPr lang="fr-CA">
                <a:solidFill>
                  <a:schemeClr val="dk1"/>
                </a:solidFill>
              </a:rPr>
              <a:t>Nommer les découvertes</a:t>
            </a:r>
            <a:endParaRPr>
              <a:solidFill>
                <a:schemeClr val="dk1"/>
              </a:solidFill>
            </a:endParaRPr>
          </a:p>
        </p:txBody>
      </p:sp>
      <p:sp>
        <p:nvSpPr>
          <p:cNvPr id="203" name="Google Shape;203;p17"/>
          <p:cNvSpPr txBox="1">
            <a:spLocks noGrp="1"/>
          </p:cNvSpPr>
          <p:nvPr>
            <p:ph type="ctrTitle"/>
          </p:nvPr>
        </p:nvSpPr>
        <p:spPr>
          <a:xfrm>
            <a:off x="1040003" y="2055260"/>
            <a:ext cx="10666171" cy="57058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3800"/>
              <a:buFont typeface="Lato"/>
              <a:buNone/>
            </a:pPr>
            <a:r>
              <a:rPr lang="fr-CA">
                <a:solidFill>
                  <a:schemeClr val="dk1"/>
                </a:solidFill>
              </a:rPr>
              <a:t>A chaque fois que la science progressait, (Copernic, Darwin) cela donnait l’impression que Dieu diminuait</a:t>
            </a:r>
            <a:endParaRPr>
              <a:solidFill>
                <a:schemeClr val="dk1"/>
              </a:solidFill>
            </a:endParaRPr>
          </a:p>
        </p:txBody>
      </p:sp>
      <p:sp>
        <p:nvSpPr>
          <p:cNvPr id="204" name="Google Shape;204;p17"/>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0"/>
          <p:cNvSpPr txBox="1">
            <a:spLocks noGrp="1"/>
          </p:cNvSpPr>
          <p:nvPr>
            <p:ph type="subTitle" idx="1"/>
          </p:nvPr>
        </p:nvSpPr>
        <p:spPr>
          <a:xfrm>
            <a:off x="956026" y="2649415"/>
            <a:ext cx="10336164" cy="3294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None/>
            </a:pPr>
            <a:r>
              <a:rPr lang="fr-CA" sz="2900" u="sng">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HASARD</a:t>
            </a:r>
            <a:r>
              <a:rPr lang="fr-CA" sz="2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 : Le facteur chance. </a:t>
            </a:r>
            <a:r>
              <a:rPr lang="fr-CA" sz="2900" u="sng">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NÉCESSITÉ</a:t>
            </a:r>
            <a:r>
              <a:rPr lang="fr-CA" sz="29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 : Le facteur Dieu </a:t>
            </a:r>
            <a:endParaRPr sz="2900">
              <a:solidFill>
                <a:schemeClr val="dk1"/>
              </a:solidFill>
            </a:endParaRPr>
          </a:p>
        </p:txBody>
      </p:sp>
      <p:sp>
        <p:nvSpPr>
          <p:cNvPr id="228" name="Google Shape;228;p20"/>
          <p:cNvSpPr txBox="1">
            <a:spLocks noGrp="1"/>
          </p:cNvSpPr>
          <p:nvPr>
            <p:ph type="ctrTitle"/>
          </p:nvPr>
        </p:nvSpPr>
        <p:spPr>
          <a:xfrm>
            <a:off x="956026" y="433754"/>
            <a:ext cx="10336164" cy="202809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59C0CF"/>
              </a:buClr>
              <a:buSzPts val="4200"/>
              <a:buFont typeface="Helvetica Neue"/>
              <a:buNone/>
            </a:pP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2 POSSIBILITÉS POUR EXPLIQUER L’ORIGINE DE L’UNIVERS ET DE LA VIE. LE HASARD OU LA NÉCESSITÉ</a:t>
            </a:r>
            <a:endParaRPr>
              <a:solidFill>
                <a:schemeClr val="dk1"/>
              </a:solidFill>
            </a:endParaRPr>
          </a:p>
        </p:txBody>
      </p:sp>
      <p:sp>
        <p:nvSpPr>
          <p:cNvPr id="229" name="Google Shape;229;p20"/>
          <p:cNvSpPr txBox="1">
            <a:spLocks noGrp="1"/>
          </p:cNvSpPr>
          <p:nvPr>
            <p:ph type="sldNum" idx="12"/>
          </p:nvPr>
        </p:nvSpPr>
        <p:spPr>
          <a:xfrm>
            <a:off x="1" y="6963204"/>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2"/>
          <p:cNvSpPr txBox="1">
            <a:spLocks noGrp="1"/>
          </p:cNvSpPr>
          <p:nvPr>
            <p:ph type="subTitle" idx="1"/>
          </p:nvPr>
        </p:nvSpPr>
        <p:spPr>
          <a:xfrm>
            <a:off x="389138" y="1685932"/>
            <a:ext cx="10666200" cy="41022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accent5"/>
              </a:buClr>
              <a:buSzPts val="2800"/>
              <a:buNone/>
            </a:pPr>
            <a:r>
              <a:rPr lang="fr-CA">
                <a:solidFill>
                  <a:schemeClr val="dk1"/>
                </a:solidFill>
              </a:rPr>
              <a:t>Le sentiment de beaucoup reflète maintenant non pas une dérision du christianisme à la Darwin, mais le contraire —une parodie des principes mal informés de l'athéisme.</a:t>
            </a:r>
            <a:endParaRPr>
              <a:solidFill>
                <a:schemeClr val="dk1"/>
              </a:solidFill>
            </a:endParaRPr>
          </a:p>
          <a:p>
            <a:pPr marL="0" lvl="0" indent="0" algn="r" rtl="0">
              <a:lnSpc>
                <a:spcPct val="100000"/>
              </a:lnSpc>
              <a:spcBef>
                <a:spcPts val="1000"/>
              </a:spcBef>
              <a:spcAft>
                <a:spcPts val="0"/>
              </a:spcAft>
              <a:buClr>
                <a:schemeClr val="accent5"/>
              </a:buClr>
              <a:buSzPts val="2800"/>
              <a:buNone/>
            </a:pPr>
            <a:r>
              <a:rPr lang="fr-CA">
                <a:solidFill>
                  <a:schemeClr val="dk1"/>
                </a:solidFill>
              </a:rPr>
              <a:t>— Jean Staune</a:t>
            </a:r>
            <a:endParaRPr>
              <a:solidFill>
                <a:schemeClr val="dk1"/>
              </a:solidFill>
            </a:endParaRPr>
          </a:p>
          <a:p>
            <a:pPr marL="0" lvl="0" indent="0" algn="r" rtl="0">
              <a:lnSpc>
                <a:spcPct val="100000"/>
              </a:lnSpc>
              <a:spcBef>
                <a:spcPts val="1000"/>
              </a:spcBef>
              <a:spcAft>
                <a:spcPts val="0"/>
              </a:spcAft>
              <a:buClr>
                <a:schemeClr val="accent5"/>
              </a:buClr>
              <a:buSzPts val="2400"/>
              <a:buNone/>
            </a:pPr>
            <a:r>
              <a:rPr lang="fr-CA" sz="2400">
                <a:solidFill>
                  <a:schemeClr val="dk1"/>
                </a:solidFill>
              </a:rPr>
              <a:t>Extrait de « </a:t>
            </a:r>
            <a:r>
              <a:rPr lang="fr-CA" sz="2400" i="1">
                <a:solidFill>
                  <a:schemeClr val="dk1"/>
                </a:solidFill>
              </a:rPr>
              <a:t>Notre existence a-t-elle un sens ? » (</a:t>
            </a:r>
            <a:r>
              <a:rPr lang="fr-CA" sz="2400">
                <a:solidFill>
                  <a:schemeClr val="dk1"/>
                </a:solidFill>
              </a:rPr>
              <a:t>2017)</a:t>
            </a:r>
            <a:endParaRPr>
              <a:solidFill>
                <a:schemeClr val="dk1"/>
              </a:solidFill>
            </a:endParaRPr>
          </a:p>
          <a:p>
            <a:pPr marL="0" lvl="0" indent="0" algn="just" rtl="0">
              <a:lnSpc>
                <a:spcPct val="100000"/>
              </a:lnSpc>
              <a:spcBef>
                <a:spcPts val="1000"/>
              </a:spcBef>
              <a:spcAft>
                <a:spcPts val="0"/>
              </a:spcAft>
              <a:buClr>
                <a:srgbClr val="59C0CF"/>
              </a:buClr>
              <a:buSzPts val="2800"/>
              <a:buNone/>
            </a:pPr>
            <a:endParaRPr>
              <a:solidFill>
                <a:schemeClr val="dk1"/>
              </a:solidFill>
            </a:endParaRPr>
          </a:p>
          <a:p>
            <a:pPr marL="0" lvl="0" indent="0" algn="just" rtl="0">
              <a:lnSpc>
                <a:spcPct val="100000"/>
              </a:lnSpc>
              <a:spcBef>
                <a:spcPts val="1000"/>
              </a:spcBef>
              <a:spcAft>
                <a:spcPts val="0"/>
              </a:spcAft>
              <a:buClr>
                <a:srgbClr val="59C0CF"/>
              </a:buClr>
              <a:buSzPts val="2800"/>
              <a:buNone/>
            </a:pPr>
            <a:endParaRPr>
              <a:solidFill>
                <a:schemeClr val="dk1"/>
              </a:solidFill>
            </a:endParaRPr>
          </a:p>
        </p:txBody>
      </p:sp>
      <p:sp>
        <p:nvSpPr>
          <p:cNvPr id="242" name="Google Shape;242;p22"/>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a:spLocks noGrp="1"/>
          </p:cNvSpPr>
          <p:nvPr>
            <p:ph type="subTitle" idx="1"/>
          </p:nvPr>
        </p:nvSpPr>
        <p:spPr>
          <a:xfrm>
            <a:off x="749058" y="2755679"/>
            <a:ext cx="10666171" cy="4102321"/>
          </a:xfrm>
          <a:prstGeom prst="rect">
            <a:avLst/>
          </a:prstGeom>
          <a:noFill/>
          <a:ln>
            <a:noFill/>
          </a:ln>
        </p:spPr>
        <p:txBody>
          <a:bodyPr spcFirstLastPara="1" wrap="square" lIns="91425" tIns="45700" rIns="91425" bIns="45700" anchor="t" anchorCtr="0">
            <a:noAutofit/>
          </a:bodyPr>
          <a:lstStyle/>
          <a:p>
            <a:pPr marL="514350" lvl="0" indent="-514350" algn="just" rtl="0">
              <a:lnSpc>
                <a:spcPct val="100000"/>
              </a:lnSpc>
              <a:spcBef>
                <a:spcPts val="0"/>
              </a:spcBef>
              <a:spcAft>
                <a:spcPts val="0"/>
              </a:spcAft>
              <a:buClr>
                <a:schemeClr val="dk1"/>
              </a:buClr>
              <a:buSzPts val="2800"/>
              <a:buFont typeface="Calibri"/>
              <a:buAutoNum type="arabicPeriod"/>
            </a:pP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Le début et la fin de l’Univers </a:t>
            </a:r>
            <a:endParaRP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marL="514350" lvl="0" indent="-514350" algn="just" rtl="0">
              <a:lnSpc>
                <a:spcPct val="100000"/>
              </a:lnSpc>
              <a:spcBef>
                <a:spcPts val="1000"/>
              </a:spcBef>
              <a:spcAft>
                <a:spcPts val="0"/>
              </a:spcAft>
              <a:buClr>
                <a:schemeClr val="dk1"/>
              </a:buClr>
              <a:buSzPts val="2800"/>
              <a:buFont typeface="Calibri"/>
              <a:buAutoNum type="arabicPeriod"/>
            </a:pP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L’Univers est régi par un réglage d’une extrême précision.</a:t>
            </a:r>
            <a:endParaRP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endParaRPr>
          </a:p>
          <a:p>
            <a:pPr marL="514350" lvl="0" indent="-514350" algn="just" rtl="0">
              <a:lnSpc>
                <a:spcPct val="100000"/>
              </a:lnSpc>
              <a:spcBef>
                <a:spcPts val="1000"/>
              </a:spcBef>
              <a:spcAft>
                <a:spcPts val="0"/>
              </a:spcAft>
              <a:buClr>
                <a:schemeClr val="dk1"/>
              </a:buClr>
              <a:buSzPts val="2800"/>
              <a:buFont typeface="Calibri"/>
              <a:buAutoNum type="arabicPeriod"/>
            </a:pP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L’improbabilité du passage de l’inerte au vivant</a:t>
            </a:r>
            <a:endParaRP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endParaRPr>
          </a:p>
          <a:p>
            <a:pPr marL="514350" lvl="0" indent="-336550" algn="just" rtl="0">
              <a:lnSpc>
                <a:spcPct val="100000"/>
              </a:lnSpc>
              <a:spcBef>
                <a:spcPts val="1000"/>
              </a:spcBef>
              <a:spcAft>
                <a:spcPts val="0"/>
              </a:spcAft>
              <a:buClr>
                <a:srgbClr val="59C0CF"/>
              </a:buClr>
              <a:buSzPts val="2800"/>
              <a:buFont typeface="Calibri"/>
              <a:buNone/>
            </a:pPr>
            <a:endParaRPr>
              <a:solidFill>
                <a:schemeClr val="dk1"/>
              </a:solidFill>
            </a:endParaRPr>
          </a:p>
        </p:txBody>
      </p:sp>
      <p:sp>
        <p:nvSpPr>
          <p:cNvPr id="266" name="Google Shape;266;p25"/>
          <p:cNvSpPr txBox="1">
            <a:spLocks noGrp="1"/>
          </p:cNvSpPr>
          <p:nvPr>
            <p:ph type="ctrTitle"/>
          </p:nvPr>
        </p:nvSpPr>
        <p:spPr>
          <a:xfrm>
            <a:off x="998440" y="1847199"/>
            <a:ext cx="10666171" cy="57058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3800"/>
              <a:buFont typeface="Lato"/>
              <a:buNone/>
            </a:pPr>
            <a:r>
              <a:rPr lang="fr-CA">
                <a:solidFill>
                  <a:schemeClr val="dk1"/>
                </a:solidFill>
              </a:rPr>
              <a:t>Ces avancées scientifiques qui ont surgi au début du XX</a:t>
            </a:r>
            <a:r>
              <a:rPr lang="fr-CA" baseline="30000">
                <a:solidFill>
                  <a:schemeClr val="dk1"/>
                </a:solidFill>
              </a:rPr>
              <a:t>e</a:t>
            </a:r>
            <a:r>
              <a:rPr lang="fr-CA">
                <a:solidFill>
                  <a:schemeClr val="dk1"/>
                </a:solidFill>
              </a:rPr>
              <a:t> siècle ont entraîné un renversement complet de la pensée.</a:t>
            </a:r>
            <a:br>
              <a:rPr lang="fr-CA">
                <a:solidFill>
                  <a:schemeClr val="dk1"/>
                </a:solidFill>
              </a:rPr>
            </a:br>
            <a:endParaRPr>
              <a:solidFill>
                <a:schemeClr val="dk1"/>
              </a:solidFill>
            </a:endParaRPr>
          </a:p>
        </p:txBody>
      </p:sp>
      <p:sp>
        <p:nvSpPr>
          <p:cNvPr id="267" name="Google Shape;267;p25"/>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7"/>
          <p:cNvSpPr txBox="1">
            <a:spLocks noGrp="1"/>
          </p:cNvSpPr>
          <p:nvPr>
            <p:ph type="subTitle" idx="1"/>
          </p:nvPr>
        </p:nvSpPr>
        <p:spPr>
          <a:xfrm>
            <a:off x="762913" y="2419350"/>
            <a:ext cx="10666171" cy="3787314"/>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accent1"/>
              </a:buClr>
              <a:buSzPts val="2800"/>
              <a:buNone/>
            </a:pPr>
            <a:r>
              <a:rPr lang="fr-CA" sz="28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Au début de l’Univers, pour que puisse exister la chimie qui permet la vie, le rapport entre la force électromagnétique et la force de gravitation dut être ajusté à 1/10</a:t>
            </a:r>
            <a:r>
              <a:rPr lang="fr-CA" sz="2800" baseline="30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40</a:t>
            </a:r>
            <a:r>
              <a:rPr lang="fr-CA" sz="28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 près. - </a:t>
            </a:r>
            <a:r>
              <a:rPr lang="fr-CA" i="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John Lennox, professeur de mathématiques à Oxford</a:t>
            </a:r>
            <a:endParaRPr sz="2800" i="0">
              <a:solidFill>
                <a:schemeClr val="dk1"/>
              </a:solidFill>
            </a:endParaRPr>
          </a:p>
        </p:txBody>
      </p:sp>
      <p:sp>
        <p:nvSpPr>
          <p:cNvPr id="280" name="Google Shape;280;p27"/>
          <p:cNvSpPr txBox="1">
            <a:spLocks noGrp="1"/>
          </p:cNvSpPr>
          <p:nvPr>
            <p:ph type="ctrTitle"/>
          </p:nvPr>
        </p:nvSpPr>
        <p:spPr>
          <a:xfrm>
            <a:off x="736117" y="304800"/>
            <a:ext cx="10666171" cy="164521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3800"/>
              <a:buFont typeface="Lato"/>
              <a:buNone/>
            </a:pPr>
            <a:r>
              <a:rPr lang="fr-CA">
                <a:solidFill>
                  <a:schemeClr val="dk1"/>
                </a:solidFill>
                <a:latin typeface="Lato"/>
                <a:ea typeface="Lato"/>
                <a:cs typeface="Lato"/>
                <a:sym typeface="Lato"/>
              </a:rPr>
              <a:t>L’univers est régi par un réglage d’une extrême précision</a:t>
            </a:r>
            <a:endParaRPr>
              <a:solidFill>
                <a:schemeClr val="dk1"/>
              </a:solidFill>
            </a:endParaRPr>
          </a:p>
        </p:txBody>
      </p:sp>
      <p:sp>
        <p:nvSpPr>
          <p:cNvPr id="281" name="Google Shape;281;p27"/>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a:t>La bible nous enseigne, nous avertit que dans les temps de la fin il y aura une apostasie, i.e. un rejet de Dieu, un refus de croire en Dieu.</a:t>
            </a:r>
            <a:endParaRPr/>
          </a:p>
          <a:p>
            <a:pPr marL="228600" lvl="0" indent="-228600" algn="l" rtl="0">
              <a:lnSpc>
                <a:spcPct val="90000"/>
              </a:lnSpc>
              <a:spcBef>
                <a:spcPts val="1000"/>
              </a:spcBef>
              <a:spcAft>
                <a:spcPts val="0"/>
              </a:spcAft>
              <a:buClr>
                <a:schemeClr val="dk1"/>
              </a:buClr>
              <a:buSzPts val="2800"/>
              <a:buChar char="•"/>
            </a:pPr>
            <a:r>
              <a:rPr lang="fr-CA"/>
              <a:t>Le texte de base de cette série est le texte de 2 Tim 3.1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subTitle" idx="1"/>
          </p:nvPr>
        </p:nvSpPr>
        <p:spPr>
          <a:xfrm>
            <a:off x="762914" y="1377839"/>
            <a:ext cx="10666171" cy="41023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accent1"/>
              </a:buClr>
              <a:buSzPts val="3200"/>
              <a:buNone/>
            </a:pPr>
            <a:r>
              <a:rPr lang="fr-CA" i="0" dirty="0">
                <a:solidFill>
                  <a:schemeClr val="dk1"/>
                </a:solidFill>
              </a:rPr>
              <a:t>Imaginez que nous </a:t>
            </a:r>
            <a:r>
              <a:rPr lang="fr-CA" i="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recouvrions</a:t>
            </a:r>
            <a:r>
              <a:rPr lang="fr-CA" i="0" dirty="0">
                <a:solidFill>
                  <a:schemeClr val="dk1"/>
                </a:solidFill>
              </a:rPr>
              <a:t> toute la Russie de petites pièces de monnaie ; puis que nous construisions des piles de pièces sur tout ce territoire jusqu’à une hauteur égale à la distance de la Lune ; puis maintenant, prenons un milliard de systèmes comme celui-ci, enfin peignons une seule pièce en rouge, puis bandons les yeux d’un ami et demandons-lui de la trouver en un seul essai. La probabilité qu’il “tombe dessus” est de l’ordre de 1/10</a:t>
            </a:r>
            <a:r>
              <a:rPr lang="fr-CA" i="0" baseline="30000" dirty="0">
                <a:solidFill>
                  <a:schemeClr val="dk1"/>
                </a:solidFill>
              </a:rPr>
              <a:t>40</a:t>
            </a:r>
            <a:r>
              <a:rPr lang="fr-CA" i="0" dirty="0">
                <a:solidFill>
                  <a:schemeClr val="dk1"/>
                </a:solidFill>
              </a:rPr>
              <a:t>. </a:t>
            </a:r>
            <a:r>
              <a:rPr lang="fr-CA" dirty="0">
                <a:solidFill>
                  <a:schemeClr val="dk1"/>
                </a:solidFill>
              </a:rPr>
              <a:t>- </a:t>
            </a:r>
            <a:r>
              <a:rPr lang="fr-CA" i="0" dirty="0">
                <a:solidFill>
                  <a:schemeClr val="dk1"/>
                </a:solidFill>
              </a:rPr>
              <a:t>John Lennox, professeur de mathématiques à Oxford</a:t>
            </a:r>
            <a:endParaRPr sz="2800" i="0" dirty="0">
              <a:solidFill>
                <a:schemeClr val="dk1"/>
              </a:solidFill>
            </a:endParaRPr>
          </a:p>
          <a:p>
            <a:pPr marL="0" lvl="0" indent="0" algn="just" rtl="0">
              <a:lnSpc>
                <a:spcPct val="100000"/>
              </a:lnSpc>
              <a:spcBef>
                <a:spcPts val="1000"/>
              </a:spcBef>
              <a:spcAft>
                <a:spcPts val="0"/>
              </a:spcAft>
              <a:buClr>
                <a:srgbClr val="59C0CF"/>
              </a:buClr>
              <a:buSzPts val="3200"/>
              <a:buNone/>
            </a:pPr>
            <a:endParaRPr dirty="0">
              <a:solidFill>
                <a:schemeClr val="dk1"/>
              </a:solidFill>
            </a:endParaRPr>
          </a:p>
        </p:txBody>
      </p:sp>
      <p:sp>
        <p:nvSpPr>
          <p:cNvPr id="287" name="Google Shape;287;p28"/>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9"/>
          <p:cNvSpPr txBox="1">
            <a:spLocks noGrp="1"/>
          </p:cNvSpPr>
          <p:nvPr>
            <p:ph type="subTitle" idx="1"/>
          </p:nvPr>
        </p:nvSpPr>
        <p:spPr>
          <a:xfrm>
            <a:off x="762913" y="1633289"/>
            <a:ext cx="10666171" cy="41023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accent1"/>
              </a:buClr>
              <a:buSzPts val="3200"/>
              <a:buNone/>
            </a:pPr>
            <a:r>
              <a:rPr lang="fr-CA" i="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Cette précision, «de l’ordre de 1/10</a:t>
            </a:r>
            <a:r>
              <a:rPr lang="fr-CA" i="0" baseline="30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40</a:t>
            </a:r>
            <a:r>
              <a:rPr lang="fr-CA" i="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 est comme une improbabilité «comparable à celle d’un archer qui, en tirant une flèche au hasard, atteindrait une cible de 1 cm² située à l’autre bout de l’Univers. </a:t>
            </a: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 Trinh Xuan Thuan, cosmologiste</a:t>
            </a:r>
            <a:endParaRPr>
              <a:solidFill>
                <a:schemeClr val="dk1"/>
              </a:solidFill>
            </a:endParaRPr>
          </a:p>
        </p:txBody>
      </p:sp>
      <p:sp>
        <p:nvSpPr>
          <p:cNvPr id="293" name="Google Shape;293;p29"/>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1"/>
          <p:cNvSpPr txBox="1">
            <a:spLocks noGrp="1"/>
          </p:cNvSpPr>
          <p:nvPr>
            <p:ph type="subTitle" idx="1"/>
          </p:nvPr>
        </p:nvSpPr>
        <p:spPr>
          <a:xfrm>
            <a:off x="762913" y="1620932"/>
            <a:ext cx="10666200" cy="4102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9C0CF"/>
              </a:buClr>
              <a:buSzPts val="2800"/>
              <a:buNone/>
            </a:pPr>
            <a:r>
              <a:rPr lang="fr-CA">
                <a:solidFill>
                  <a:schemeClr val="dk1"/>
                </a:solidFill>
              </a:rPr>
              <a:t>La science, nouvelle alliée de Dieu !</a:t>
            </a:r>
            <a:endParaRPr>
              <a:solidFill>
                <a:schemeClr val="dk1"/>
              </a:solidFill>
            </a:endParaRPr>
          </a:p>
          <a:p>
            <a:pPr marL="0" lvl="0" indent="0" algn="l" rtl="0">
              <a:lnSpc>
                <a:spcPct val="100000"/>
              </a:lnSpc>
              <a:spcBef>
                <a:spcPts val="1000"/>
              </a:spcBef>
              <a:spcAft>
                <a:spcPts val="0"/>
              </a:spcAft>
              <a:buClr>
                <a:srgbClr val="59C0CF"/>
              </a:buClr>
              <a:buSzPts val="2800"/>
              <a:buNone/>
            </a:pPr>
            <a:r>
              <a:rPr lang="fr-CA">
                <a:solidFill>
                  <a:schemeClr val="dk1"/>
                </a:solidFill>
              </a:rPr>
              <a:t>La foi en Dieu est rationnelle, intelligente et crédible.</a:t>
            </a:r>
            <a:endParaRPr>
              <a:solidFill>
                <a:schemeClr val="dk1"/>
              </a:solidFill>
            </a:endParaRPr>
          </a:p>
          <a:p>
            <a:pPr marL="0" lvl="0" indent="0" algn="l" rtl="0">
              <a:lnSpc>
                <a:spcPct val="100000"/>
              </a:lnSpc>
              <a:spcBef>
                <a:spcPts val="1000"/>
              </a:spcBef>
              <a:spcAft>
                <a:spcPts val="0"/>
              </a:spcAft>
              <a:buClr>
                <a:srgbClr val="59C0CF"/>
              </a:buClr>
              <a:buSzPts val="2800"/>
              <a:buNone/>
            </a:pPr>
            <a:endParaRPr/>
          </a:p>
        </p:txBody>
      </p:sp>
      <p:sp>
        <p:nvSpPr>
          <p:cNvPr id="307" name="Google Shape;307;p31"/>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txBox="1">
            <a:spLocks noGrp="1"/>
          </p:cNvSpPr>
          <p:nvPr>
            <p:ph type="subTitle" idx="1"/>
          </p:nvPr>
        </p:nvSpPr>
        <p:spPr>
          <a:xfrm>
            <a:off x="762914" y="1364587"/>
            <a:ext cx="10666171" cy="41023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FF0000"/>
              </a:buClr>
              <a:buSzPts val="2800"/>
              <a:buNone/>
            </a:pPr>
            <a:r>
              <a:rPr lang="fr-CA" b="1"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19</a:t>
            </a:r>
            <a:r>
              <a:rPr lang="fr-CA"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 car ce qu'on peut connaître de Dieu est évident pour eux, puisque Dieu le leur a fait connaître. </a:t>
            </a:r>
            <a:r>
              <a:rPr lang="fr-CA" b="1"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20</a:t>
            </a:r>
            <a:r>
              <a:rPr lang="fr-CA"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1"/>
                  </a:ext>
                </a:extLst>
              </a:rPr>
              <a:t> En effet, </a:t>
            </a:r>
            <a:r>
              <a:rPr lang="fr-CA" u="sng"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2"/>
                  </a:ext>
                </a:extLst>
              </a:rPr>
              <a:t>les perfections invisibles de Dieu, sa puissance éternelle et sa divinité, se voient depuis la création du monde, elles se comprennent par ce qu'il a fait.</a:t>
            </a:r>
            <a:r>
              <a:rPr lang="fr-CA"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 Ils sont donc inexcusables, </a:t>
            </a:r>
            <a:r>
              <a:rPr lang="fr-CA" b="1"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21</a:t>
            </a:r>
            <a:r>
              <a:rPr lang="fr-CA"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5"/>
                  </a:ext>
                </a:extLst>
              </a:rPr>
              <a:t> </a:t>
            </a:r>
            <a:r>
              <a:rPr lang="fr-CA" u="sng"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6"/>
                  </a:ext>
                </a:extLst>
              </a:rPr>
              <a:t>puisque tout en connaissant Dieu, ils ne lui ont pas donné la gloire qu'il méritait en tant que Dieu et ne lui ont pas montré de reconnaissance; au contraire, ils se sont égarés dans leurs raisonnements</a:t>
            </a:r>
            <a:r>
              <a:rPr lang="fr-CA"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  - Rom 1.19-21</a:t>
            </a:r>
            <a:endParaRPr dirty="0"/>
          </a:p>
          <a:p>
            <a:pPr marL="0" lvl="0" indent="0" algn="just" rtl="0">
              <a:lnSpc>
                <a:spcPct val="100000"/>
              </a:lnSpc>
              <a:spcBef>
                <a:spcPts val="1000"/>
              </a:spcBef>
              <a:spcAft>
                <a:spcPts val="0"/>
              </a:spcAft>
              <a:buClr>
                <a:schemeClr val="dk1"/>
              </a:buClr>
              <a:buSzPts val="2800"/>
              <a:buNone/>
            </a:pPr>
            <a:r>
              <a:rPr lang="fr-CA" dirty="0">
                <a:solidFill>
                  <a:schemeClr val="dk1"/>
                </a:solidFill>
              </a:rPr>
              <a:t>prendre conscience que Dieu existe se fait au risque d’un immense bouleversement intérieur.</a:t>
            </a:r>
            <a:endParaRPr dirty="0"/>
          </a:p>
          <a:p>
            <a:pPr marL="0" lvl="0" indent="0" algn="just" rtl="0">
              <a:lnSpc>
                <a:spcPct val="100000"/>
              </a:lnSpc>
              <a:spcBef>
                <a:spcPts val="1000"/>
              </a:spcBef>
              <a:spcAft>
                <a:spcPts val="0"/>
              </a:spcAft>
              <a:buClr>
                <a:srgbClr val="59C0CF"/>
              </a:buClr>
              <a:buSzPts val="2800"/>
              <a:buNone/>
            </a:pPr>
            <a:endParaRPr dirty="0">
              <a:solidFill>
                <a:srgbClr val="FF0000"/>
              </a:solidFill>
            </a:endParaRPr>
          </a:p>
        </p:txBody>
      </p:sp>
      <p:sp>
        <p:nvSpPr>
          <p:cNvPr id="331" name="Google Shape;331;p34"/>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subTitle" idx="1"/>
          </p:nvPr>
        </p:nvSpPr>
        <p:spPr>
          <a:xfrm>
            <a:off x="762913" y="819150"/>
            <a:ext cx="10666171" cy="490410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FF0000"/>
              </a:buClr>
              <a:buSzPts val="2800"/>
              <a:buNone/>
            </a:pPr>
            <a:r>
              <a:rPr lang="fr-CA" i="1">
                <a:solidFill>
                  <a:schemeClr val="dk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Jésus-Christ, dès l'origine, était de condition divine, ne chercha pas à profiter de l'égalité avec Dieu, mais il s'est dépouillé lui-même, et il a pris la condition du serviteur. Il se rendit semblable aux hommes en tous points, et tout en lui montrait qu'il était bien un homme. Il s'abaissa lui-même en devenant obéissant, jusqu'à subir la mort, oui, la mort sur la croix. - </a:t>
            </a: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1"/>
                  </a:ext>
                </a:extLst>
              </a:rPr>
              <a:t>PHILIPPIENS 2.6-8</a:t>
            </a:r>
            <a:endParaRP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endParaRPr>
          </a:p>
          <a:p>
            <a:pPr marL="0" lvl="0" indent="0" algn="just" rtl="0">
              <a:lnSpc>
                <a:spcPct val="100000"/>
              </a:lnSpc>
              <a:spcBef>
                <a:spcPts val="1000"/>
              </a:spcBef>
              <a:spcAft>
                <a:spcPts val="0"/>
              </a:spcAft>
              <a:buClr>
                <a:srgbClr val="59C0CF"/>
              </a:buClr>
              <a:buSzPts val="2800"/>
              <a:buNone/>
            </a:pPr>
            <a:endParaRPr i="1">
              <a:solidFill>
                <a:schemeClr val="dk1"/>
              </a:solidFill>
              <a:latin typeface="Lato"/>
              <a:ea typeface="Lato"/>
              <a:cs typeface="Lato"/>
              <a:sym typeface="Lato"/>
            </a:endParaRPr>
          </a:p>
        </p:txBody>
      </p:sp>
      <p:sp>
        <p:nvSpPr>
          <p:cNvPr id="359" name="Google Shape;359;p37"/>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8"/>
          <p:cNvSpPr txBox="1">
            <a:spLocks noGrp="1"/>
          </p:cNvSpPr>
          <p:nvPr>
            <p:ph type="subTitle" idx="1"/>
          </p:nvPr>
        </p:nvSpPr>
        <p:spPr>
          <a:xfrm>
            <a:off x="762913" y="1620932"/>
            <a:ext cx="10666171" cy="410232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rgbClr val="FF0000"/>
              </a:buClr>
              <a:buSzPts val="2800"/>
              <a:buNone/>
            </a:pPr>
            <a:r>
              <a:rPr lang="fr-CA" i="1">
                <a:solidFill>
                  <a:schemeClr val="dk1"/>
                </a:solidFill>
                <a:latin typeface="Lato"/>
                <a:ea typeface="Lato"/>
                <a:cs typeface="Lato"/>
                <a:sym typeface="La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Celui qui boira de l'eau que je lui donnerai n'aura plus jamais soif. Bien plus : l'eau que je lui donnerai deviendra en lui une source intarissable qui jaillira jusque dans la vie éternelle. Maître, lui dit alors la femme, donne-moi de cette eau-là, pour que je n'aie plus soif…- </a:t>
            </a:r>
            <a:r>
              <a:rPr lang="fr-CA">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Jean 4.14-15</a:t>
            </a:r>
            <a:endParaRPr>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endParaRPr>
          </a:p>
          <a:p>
            <a:pPr marL="0" lvl="0" indent="0" algn="just" rtl="0">
              <a:lnSpc>
                <a:spcPct val="100000"/>
              </a:lnSpc>
              <a:spcBef>
                <a:spcPts val="3600"/>
              </a:spcBef>
              <a:spcAft>
                <a:spcPts val="0"/>
              </a:spcAft>
              <a:buClr>
                <a:srgbClr val="59C0CF"/>
              </a:buClr>
              <a:buSzPts val="2800"/>
              <a:buNone/>
            </a:pPr>
            <a:endParaRPr i="1">
              <a:solidFill>
                <a:schemeClr val="dk1"/>
              </a:solidFill>
              <a:latin typeface="Lato"/>
              <a:ea typeface="Lato"/>
              <a:cs typeface="Lato"/>
              <a:sym typeface="Lato"/>
            </a:endParaRPr>
          </a:p>
        </p:txBody>
      </p:sp>
      <p:sp>
        <p:nvSpPr>
          <p:cNvPr id="365" name="Google Shape;365;p38"/>
          <p:cNvSpPr txBox="1">
            <a:spLocks noGrp="1"/>
          </p:cNvSpPr>
          <p:nvPr>
            <p:ph type="sldNum" idx="12"/>
          </p:nvPr>
        </p:nvSpPr>
        <p:spPr>
          <a:xfrm>
            <a:off x="0" y="6963203"/>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fr-CA"/>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CA"/>
              <a:t>Textes bibliques</a:t>
            </a:r>
            <a:endParaRPr/>
          </a:p>
        </p:txBody>
      </p:sp>
      <p:sp>
        <p:nvSpPr>
          <p:cNvPr id="114" name="Google Shape;11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rgbClr val="FF0000"/>
              </a:buClr>
              <a:buSzPct val="100000"/>
              <a:buNone/>
            </a:pPr>
            <a:r>
              <a:rPr lang="fr-CA" i="1"/>
              <a:t>Sache que, dans les derniers jours, il y aura des temps difficiles. </a:t>
            </a:r>
            <a:r>
              <a:rPr lang="fr-CA" b="1" i="1"/>
              <a:t>2</a:t>
            </a:r>
            <a:r>
              <a:rPr lang="fr-CA" i="1"/>
              <a:t> Car les hommes seront égoïstes, amis de l'argent, fanfarons, hautains, blasphémateurs, rebelles à leurs parents, ingrats, </a:t>
            </a:r>
            <a:r>
              <a:rPr lang="fr-CA" i="1" u="sng"/>
              <a:t>irréligieux</a:t>
            </a:r>
            <a:r>
              <a:rPr lang="fr-CA" i="1"/>
              <a:t> (</a:t>
            </a:r>
            <a:r>
              <a:rPr lang="fr-CA" i="1" u="sng"/>
              <a:t>ils parleront de Dieu de manière injurieuse</a:t>
            </a:r>
            <a:r>
              <a:rPr lang="fr-CA" i="1"/>
              <a:t>)…- </a:t>
            </a:r>
            <a:r>
              <a:rPr lang="fr-CA"/>
              <a:t>2 Tim. 3.1</a:t>
            </a:r>
            <a:endParaRPr/>
          </a:p>
          <a:p>
            <a:pPr marL="0" lvl="0" indent="0" algn="l" rtl="0">
              <a:lnSpc>
                <a:spcPct val="90000"/>
              </a:lnSpc>
              <a:spcBef>
                <a:spcPts val="0"/>
              </a:spcBef>
              <a:spcAft>
                <a:spcPts val="0"/>
              </a:spcAft>
              <a:buClr>
                <a:srgbClr val="FF0000"/>
              </a:buClr>
              <a:buSzPct val="100000"/>
              <a:buNone/>
            </a:pPr>
            <a:endParaRPr/>
          </a:p>
          <a:p>
            <a:pPr marL="0" lvl="0" indent="0" algn="l" rtl="0">
              <a:lnSpc>
                <a:spcPct val="90000"/>
              </a:lnSpc>
              <a:spcBef>
                <a:spcPts val="1000"/>
              </a:spcBef>
              <a:spcAft>
                <a:spcPts val="0"/>
              </a:spcAft>
              <a:buClr>
                <a:schemeClr val="dk1"/>
              </a:buClr>
              <a:buSzPct val="100000"/>
              <a:buNone/>
            </a:pPr>
            <a:r>
              <a:rPr lang="fr-CA"/>
              <a:t>Paul reprend aussi cette pensée dans le passage de 2 Thes. 2.1-3</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rgbClr val="FF0000"/>
              </a:buClr>
              <a:buSzPct val="100000"/>
              <a:buNone/>
            </a:pPr>
            <a:r>
              <a:rPr lang="fr-CA" i="1"/>
              <a:t>En ce qui concerne le retour de notre Seigneur Jésus-Christ et notre rassemblement auprès de lui, nous vous le demandons, frères et soeurs: </a:t>
            </a:r>
            <a:r>
              <a:rPr lang="fr-CA" i="1" u="sng"/>
              <a:t>ne vous laissez pas facilement ébranler dans votre bon sens ni troubler par une révélation, par une parole</a:t>
            </a:r>
            <a:r>
              <a:rPr lang="fr-CA" i="1"/>
              <a:t>, ou par une lettre qui semblerait venir de nous, comme si le jour du Seigneur était déjà là. </a:t>
            </a:r>
            <a:r>
              <a:rPr lang="fr-CA" b="1" i="1"/>
              <a:t>3</a:t>
            </a:r>
            <a:r>
              <a:rPr lang="fr-CA" i="1"/>
              <a:t> </a:t>
            </a:r>
            <a:r>
              <a:rPr lang="fr-CA" i="1" u="sng"/>
              <a:t>Que personne ne vous trompe d'aucune manière.</a:t>
            </a:r>
            <a:r>
              <a:rPr lang="fr-CA" i="1"/>
              <a:t> </a:t>
            </a:r>
            <a:r>
              <a:rPr lang="fr-CA" b="1" i="1" u="sng"/>
              <a:t>En effet, il faut que l'apostasie (Le grand rejet de Dieu) arrive d'abord</a:t>
            </a:r>
            <a:r>
              <a:rPr lang="fr-CA" i="1"/>
              <a:t> …2 Thes.2. 1-3</a:t>
            </a:r>
            <a:endParaRPr i="1"/>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CA"/>
              <a:t>Ce texte nous met en garde : </a:t>
            </a:r>
            <a:br>
              <a:rPr lang="fr-CA"/>
            </a:br>
            <a:r>
              <a:rPr lang="fr-CA">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1- </a:t>
            </a:r>
            <a:r>
              <a:rPr lang="fr-CA" b="1">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Il faut que l'apostasie (le rejet de Dieu) arrive d'abord.</a:t>
            </a:r>
            <a:endParaRPr>
              <a:solidFill>
                <a:schemeClr val="accent5"/>
              </a:solidFill>
            </a:endParaRPr>
          </a:p>
        </p:txBody>
      </p:sp>
      <p:sp>
        <p:nvSpPr>
          <p:cNvPr id="120" name="Google Shape;120;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62500" lnSpcReduction="20000"/>
          </a:bodyPr>
          <a:lstStyle/>
          <a:p>
            <a:pPr marL="228600" lvl="0" indent="-215265" algn="l" rtl="0">
              <a:lnSpc>
                <a:spcPct val="90000"/>
              </a:lnSpc>
              <a:spcBef>
                <a:spcPts val="0"/>
              </a:spcBef>
              <a:spcAft>
                <a:spcPts val="0"/>
              </a:spcAft>
              <a:buClr>
                <a:schemeClr val="dk1"/>
              </a:buClr>
              <a:buSzPct val="100000"/>
              <a:buChar char="•"/>
            </a:pPr>
            <a:r>
              <a:rPr lang="fr-CA"/>
              <a:t>Pas besoin d’aller bien loin pour constater que beaucoup de gens aujourd’hui sont irréligieux et parlent de Dieu de façon injurieuse.</a:t>
            </a:r>
            <a:endParaRPr/>
          </a:p>
          <a:p>
            <a:pPr marL="228600" lvl="0" indent="-215265" algn="l" rtl="0">
              <a:lnSpc>
                <a:spcPct val="90000"/>
              </a:lnSpc>
              <a:spcBef>
                <a:spcPts val="1000"/>
              </a:spcBef>
              <a:spcAft>
                <a:spcPts val="0"/>
              </a:spcAft>
              <a:buClr>
                <a:schemeClr val="dk1"/>
              </a:buClr>
              <a:buSzPct val="100000"/>
              <a:buChar char="•"/>
            </a:pPr>
            <a:r>
              <a:rPr lang="fr-CA"/>
              <a:t>L’athéisme (athée): croyance que l’inexistence de Dieu</a:t>
            </a:r>
            <a:endParaRPr/>
          </a:p>
          <a:p>
            <a:pPr marL="228600" lvl="0" indent="-215265" algn="l" rtl="0">
              <a:lnSpc>
                <a:spcPct val="90000"/>
              </a:lnSpc>
              <a:spcBef>
                <a:spcPts val="1000"/>
              </a:spcBef>
              <a:spcAft>
                <a:spcPts val="0"/>
              </a:spcAft>
              <a:buClr>
                <a:schemeClr val="dk1"/>
              </a:buClr>
              <a:buSzPct val="100000"/>
              <a:buChar char="•"/>
            </a:pPr>
            <a:r>
              <a:rPr lang="fr-CA"/>
              <a:t>L’agnosticisme (agnostique) : croyance qui basée sur l’incapacité de savoir si Dieu existe ou non, de ce fait ces personnes ne croient pas </a:t>
            </a:r>
            <a:endParaRPr/>
          </a:p>
          <a:p>
            <a:pPr marL="228600" lvl="0" indent="-215265" algn="l" rtl="0">
              <a:lnSpc>
                <a:spcPct val="90000"/>
              </a:lnSpc>
              <a:spcBef>
                <a:spcPts val="1000"/>
              </a:spcBef>
              <a:spcAft>
                <a:spcPts val="0"/>
              </a:spcAft>
              <a:buClr>
                <a:schemeClr val="dk1"/>
              </a:buClr>
              <a:buSzPct val="100000"/>
              <a:buChar char="•"/>
            </a:pPr>
            <a:r>
              <a:rPr lang="fr-CA"/>
              <a:t>La laïcité</a:t>
            </a:r>
            <a:endParaRPr/>
          </a:p>
          <a:p>
            <a:pPr marL="228600" lvl="0" indent="-215265" algn="l" rtl="0">
              <a:lnSpc>
                <a:spcPct val="90000"/>
              </a:lnSpc>
              <a:spcBef>
                <a:spcPts val="1000"/>
              </a:spcBef>
              <a:spcAft>
                <a:spcPts val="0"/>
              </a:spcAft>
              <a:buClr>
                <a:schemeClr val="dk1"/>
              </a:buClr>
              <a:buSzPct val="100000"/>
              <a:buChar char="•"/>
            </a:pPr>
            <a:r>
              <a:rPr lang="fr-CA"/>
              <a:t> est en recrudescence .</a:t>
            </a:r>
            <a:endParaRPr/>
          </a:p>
          <a:p>
            <a:pPr marL="228600" lvl="0" indent="-215265" algn="l" rtl="0">
              <a:lnSpc>
                <a:spcPct val="90000"/>
              </a:lnSpc>
              <a:spcBef>
                <a:spcPts val="1000"/>
              </a:spcBef>
              <a:spcAft>
                <a:spcPts val="0"/>
              </a:spcAft>
              <a:buClr>
                <a:schemeClr val="dk1"/>
              </a:buClr>
              <a:buSzPct val="100000"/>
              <a:buChar char="•"/>
            </a:pPr>
            <a:r>
              <a:rPr lang="fr-C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En 2019, Denise Bombardier écrivait dans le journal de Québec : Les incroyants progressent: </a:t>
            </a:r>
            <a:r>
              <a:rPr lang="fr-CA"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https://</a:t>
            </a:r>
            <a:r>
              <a:rPr lang="fr-CA" b="1"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www.journaldequebec.com/2019/03/12/les-incroyants-progressent</a:t>
            </a:r>
            <a:r>
              <a:rPr lang="fr-CA"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 </a:t>
            </a:r>
            <a:r>
              <a:rPr lang="fr-CA" b="1">
                <a:solidFill>
                  <a:srgbClr val="00B05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(Est ce possible de mettre la photo de l’article)</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228600" lvl="0" indent="-215265" algn="l" rtl="0">
              <a:lnSpc>
                <a:spcPct val="90000"/>
              </a:lnSpc>
              <a:spcBef>
                <a:spcPts val="1000"/>
              </a:spcBef>
              <a:spcAft>
                <a:spcPts val="0"/>
              </a:spcAft>
              <a:buClr>
                <a:schemeClr val="dk1"/>
              </a:buClr>
              <a:buSzPct val="100000"/>
              <a:buChar char="•"/>
            </a:pPr>
            <a:r>
              <a:rPr lang="fr-C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Un journal français: à la</a:t>
            </a:r>
            <a:r>
              <a:rPr lang="fr-CA"/>
              <a:t> question </a:t>
            </a:r>
            <a:r>
              <a:rPr lang="fr-CA" b="1"/>
              <a:t>L’incroyance va-t-elle augmenter ?</a:t>
            </a:r>
            <a:endParaRPr/>
          </a:p>
          <a:p>
            <a:pPr marL="228600" lvl="0" indent="-215265" algn="l" rtl="0">
              <a:lnSpc>
                <a:spcPct val="90000"/>
              </a:lnSpc>
              <a:spcBef>
                <a:spcPts val="1000"/>
              </a:spcBef>
              <a:spcAft>
                <a:spcPts val="0"/>
              </a:spcAft>
              <a:buClr>
                <a:schemeClr val="dk1"/>
              </a:buClr>
              <a:buSzPct val="100000"/>
              <a:buChar char="•"/>
            </a:pPr>
            <a:r>
              <a:rPr lang="fr-CA"/>
              <a:t>La réponse a été, oui. 44% de la population française devrait, en 2050, se revendiquer sans appartenance religieuse. </a:t>
            </a:r>
            <a:endParaRPr/>
          </a:p>
          <a:p>
            <a:pPr marL="228600" lvl="0" indent="-215265" algn="l" rtl="0">
              <a:lnSpc>
                <a:spcPct val="90000"/>
              </a:lnSpc>
              <a:spcBef>
                <a:spcPts val="1000"/>
              </a:spcBef>
              <a:spcAft>
                <a:spcPts val="0"/>
              </a:spcAft>
              <a:buClr>
                <a:schemeClr val="dk1"/>
              </a:buClr>
              <a:buSzPct val="100000"/>
              <a:buChar char="•"/>
            </a:pPr>
            <a:r>
              <a:rPr lang="fr-CA"/>
              <a:t>Nous vivons dans un temps d’apostasie plus que jamais un temps ou les gens rejette Dieu mais je crois aussi que dans cette période des temps de la fin plusieurs vont se tourner vers Dieu,répandré mon esprit   vont chercher Dieu. Bible : Lorsque le péché a abondé, la grâce de Dieu a  surabondée !</a:t>
            </a:r>
            <a:endParaRPr/>
          </a:p>
          <a:p>
            <a:pPr marL="228600" lvl="0" indent="-117475" algn="l" rtl="0">
              <a:lnSpc>
                <a:spcPct val="90000"/>
              </a:lnSpc>
              <a:spcBef>
                <a:spcPts val="1000"/>
              </a:spcBef>
              <a:spcAft>
                <a:spcPts val="0"/>
              </a:spcAft>
              <a:buClr>
                <a:schemeClr val="dk1"/>
              </a:buClr>
              <a:buSzPct val="100000"/>
              <a:buNone/>
            </a:pPr>
            <a:endParaRPr/>
          </a:p>
          <a:p>
            <a:pPr marL="228600" lvl="0" indent="-117475" algn="l" rtl="0">
              <a:lnSpc>
                <a:spcPct val="90000"/>
              </a:lnSpc>
              <a:spcBef>
                <a:spcPts val="1000"/>
              </a:spcBef>
              <a:spcAft>
                <a:spcPts val="0"/>
              </a:spcAft>
              <a:buClr>
                <a:schemeClr val="dk1"/>
              </a:buClr>
              <a:buSzPct val="100000"/>
              <a:buNone/>
            </a:pPr>
            <a:endParaRPr/>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796637" y="1329097"/>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br>
              <a:rPr lang="fr-CA" dirty="0"/>
            </a:br>
            <a:br>
              <a:rPr lang="fr-CA" dirty="0"/>
            </a:br>
            <a:br>
              <a:rPr lang="fr-CA" dirty="0"/>
            </a:br>
            <a:br>
              <a:rPr lang="fr-CA" dirty="0"/>
            </a:br>
            <a:r>
              <a:rPr lang="fr-CA" dirty="0"/>
              <a:t>Deuxième mise en garde :</a:t>
            </a:r>
            <a:br>
              <a:rPr lang="fr-CA" dirty="0"/>
            </a:br>
            <a:r>
              <a:rPr lang="fr-CA" dirty="0"/>
              <a:t>Ne vous laissez pas facilement ébranler dans </a:t>
            </a:r>
            <a:r>
              <a:rPr lang="fr-CA" u="sng" dirty="0"/>
              <a:t>votre bon sens</a:t>
            </a:r>
            <a:r>
              <a:rPr lang="fr-CA" dirty="0"/>
              <a:t>. </a:t>
            </a:r>
            <a:br>
              <a:rPr lang="fr-CA" dirty="0">
                <a:solidFill>
                  <a:schemeClr val="accent5"/>
                </a:solidFill>
              </a:rPr>
            </a:br>
            <a:r>
              <a:rPr lang="fr-CA" dirty="0">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2- Que personne ne vous trompe </a:t>
            </a:r>
            <a:r>
              <a:rPr lang="fr-CA" u="sng" dirty="0">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d'aucune manière</a:t>
            </a:r>
            <a:r>
              <a:rPr lang="fr-CA" dirty="0">
                <a:solidFill>
                  <a:schemeClr val="accent5"/>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br>
              <a:rPr lang="fr-CA" dirty="0">
                <a:solidFill>
                  <a:schemeClr val="accent5"/>
                </a:solidFill>
              </a:rPr>
            </a:br>
            <a:br>
              <a:rPr lang="fr-CA" dirty="0">
                <a:solidFill>
                  <a:schemeClr val="accent5"/>
                </a:solidFill>
              </a:rPr>
            </a:br>
            <a:r>
              <a:rPr lang="fr-CA" dirty="0"/>
              <a:t>En effet, il faut que l'apostasie (Le grand rejet de Dieu) arrive d'abord.</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CA"/>
              <a:t>ATTENTION DANS LES DERNIERS TEMPS DE NE PAS VOUS LAISSER ÉBRANLER AVEC TOUS LES FAUX DISCOURS, CROYANCES POPULAIRES, </a:t>
            </a:r>
            <a:endParaRPr/>
          </a:p>
        </p:txBody>
      </p:sp>
      <p:sp>
        <p:nvSpPr>
          <p:cNvPr id="131" name="Google Shape;13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41934" algn="l" rtl="0">
              <a:lnSpc>
                <a:spcPct val="90000"/>
              </a:lnSpc>
              <a:spcBef>
                <a:spcPts val="0"/>
              </a:spcBef>
              <a:spcAft>
                <a:spcPts val="0"/>
              </a:spcAft>
              <a:buClr>
                <a:schemeClr val="dk1"/>
              </a:buClr>
              <a:buSzPts val="2800"/>
              <a:buChar char="•"/>
            </a:pPr>
            <a:r>
              <a:rPr lang="fr-CA"/>
              <a:t>Je crois qu’il faut être prudent, enraciné et solide dans notre foi alors que nous sommes dans les derniers temps, des temps de la fin.</a:t>
            </a:r>
            <a:endParaRPr/>
          </a:p>
          <a:p>
            <a:pPr marL="228600" lvl="0" indent="-241934" algn="l" rtl="0">
              <a:lnSpc>
                <a:spcPct val="90000"/>
              </a:lnSpc>
              <a:spcBef>
                <a:spcPts val="1000"/>
              </a:spcBef>
              <a:spcAft>
                <a:spcPts val="0"/>
              </a:spcAft>
              <a:buClr>
                <a:schemeClr val="dk1"/>
              </a:buClr>
              <a:buSzPts val="2800"/>
              <a:buChar char="•"/>
            </a:pPr>
            <a:r>
              <a:rPr lang="fr-CA"/>
              <a:t>Je crois que nous allons être bombardés, envahis par des croyances et des discours influents qui pourront ébranler ou faire vaciller notre foi (je ne parle pas de renier Dieu mais les propos négatifs peuvent effriter notre foi en Dieu consciemment ou inconsciemment.</a:t>
            </a:r>
            <a:endParaRPr/>
          </a:p>
          <a:p>
            <a:pPr marL="228600" lvl="0" indent="-241934" algn="l" rtl="0">
              <a:lnSpc>
                <a:spcPct val="90000"/>
              </a:lnSpc>
              <a:spcBef>
                <a:spcPts val="1000"/>
              </a:spcBef>
              <a:spcAft>
                <a:spcPts val="0"/>
              </a:spcAft>
              <a:buClr>
                <a:schemeClr val="dk1"/>
              </a:buClr>
              <a:buSzPts val="2800"/>
              <a:buChar char="•"/>
            </a:pPr>
            <a:r>
              <a:rPr lang="fr-CA" u="sng"/>
              <a:t>Même les plus grands héros de la foi ont été ébranlés:</a:t>
            </a:r>
            <a:endParaRPr/>
          </a:p>
          <a:p>
            <a:pPr marL="228600" lvl="0" indent="-241934" algn="l" rtl="0">
              <a:lnSpc>
                <a:spcPct val="90000"/>
              </a:lnSpc>
              <a:spcBef>
                <a:spcPts val="1000"/>
              </a:spcBef>
              <a:spcAft>
                <a:spcPts val="0"/>
              </a:spcAft>
              <a:buClr>
                <a:schemeClr val="dk1"/>
              </a:buClr>
              <a:buSzPts val="2800"/>
              <a:buChar char="•"/>
            </a:pPr>
            <a:r>
              <a:rPr lang="fr-CA"/>
              <a:t>Jean Baptiste du fond de sa prison a dit : </a:t>
            </a:r>
            <a:r>
              <a:rPr lang="fr-CA" u="sng"/>
              <a:t>Est-ce celui qui devait venir ou devrions-nous en attendre un autre? </a:t>
            </a:r>
            <a:r>
              <a:rPr lang="fr-CA"/>
              <a:t>Lui qui auparavant avait dit : </a:t>
            </a:r>
            <a:endParaRPr/>
          </a:p>
          <a:p>
            <a:pPr marL="228600" lvl="0" indent="-241934" algn="l" rtl="0">
              <a:lnSpc>
                <a:spcPct val="90000"/>
              </a:lnSpc>
              <a:spcBef>
                <a:spcPts val="1000"/>
              </a:spcBef>
              <a:spcAft>
                <a:spcPts val="0"/>
              </a:spcAft>
              <a:buClr>
                <a:schemeClr val="dk1"/>
              </a:buClr>
              <a:buSzPts val="2800"/>
              <a:buChar char="•"/>
            </a:pPr>
            <a:r>
              <a:rPr lang="fr-CA"/>
              <a:t>Après moi va venir quelqu'un qui est plus puissant que moi, je ne suis pas digne de dénouer la lanière de ses sandales.</a:t>
            </a:r>
            <a:endParaRPr/>
          </a:p>
          <a:p>
            <a:pPr marL="228600" lvl="0" indent="-64135"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CA"/>
              <a:t>Asaph, le psalmiste qui aimait Dieu de tout son cœur ira jusqu’à dire </a:t>
            </a:r>
            <a:endParaRPr/>
          </a:p>
        </p:txBody>
      </p:sp>
      <p:sp>
        <p:nvSpPr>
          <p:cNvPr id="137" name="Google Shape;13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SzPts val="2800"/>
              <a:buChar char="•"/>
            </a:pPr>
            <a:r>
              <a:rPr lang="fr-CA"/>
              <a:t>Pourtant, il s'en fallut de peu que mes pieds ne trébuchent, un rien de plus, et je tombais. </a:t>
            </a:r>
            <a:r>
              <a:rPr lang="fr-CA" b="1"/>
              <a:t>3</a:t>
            </a:r>
            <a:r>
              <a:rPr lang="fr-CA"/>
              <a:t> </a:t>
            </a:r>
            <a:r>
              <a:rPr lang="fr-CA" u="sng"/>
              <a:t>J'étais jaloux des arrogants </a:t>
            </a:r>
            <a:r>
              <a:rPr lang="fr-CA"/>
              <a:t>en voyant la prospérité des gens méchants. </a:t>
            </a:r>
            <a:endParaRPr/>
          </a:p>
          <a:p>
            <a:pPr marL="228600" lvl="0" indent="-228600" algn="l" rtl="0">
              <a:lnSpc>
                <a:spcPct val="90000"/>
              </a:lnSpc>
              <a:spcBef>
                <a:spcPts val="1000"/>
              </a:spcBef>
              <a:spcAft>
                <a:spcPts val="0"/>
              </a:spcAft>
              <a:buSzPts val="2800"/>
              <a:buChar char="•"/>
            </a:pPr>
            <a:r>
              <a:rPr lang="fr-CA"/>
              <a:t>V. 8  Ils sont moqueurs, ils parlent méchamment et, sur un ton hautain, </a:t>
            </a:r>
            <a:endParaRPr/>
          </a:p>
          <a:p>
            <a:pPr marL="228600" lvl="0" indent="-228600" algn="l" rtl="0">
              <a:lnSpc>
                <a:spcPct val="90000"/>
              </a:lnSpc>
              <a:spcBef>
                <a:spcPts val="1000"/>
              </a:spcBef>
              <a:spcAft>
                <a:spcPts val="0"/>
              </a:spcAft>
              <a:buSzPts val="2800"/>
              <a:buChar char="•"/>
            </a:pPr>
            <a:r>
              <a:rPr lang="fr-CA"/>
              <a:t> v. </a:t>
            </a:r>
            <a:r>
              <a:rPr lang="fr-CA" b="1"/>
              <a:t>9</a:t>
            </a:r>
            <a:r>
              <a:rPr lang="fr-CA"/>
              <a:t> Leur bouche </a:t>
            </a:r>
            <a:r>
              <a:rPr lang="fr-CA" u="sng"/>
              <a:t>s'en prend au ciel même</a:t>
            </a:r>
            <a:r>
              <a:rPr lang="fr-CA"/>
              <a:t>…</a:t>
            </a:r>
            <a:endParaRPr/>
          </a:p>
          <a:p>
            <a:pPr marL="228600" lvl="0" indent="-228600" algn="l" rtl="0">
              <a:lnSpc>
                <a:spcPct val="90000"/>
              </a:lnSpc>
              <a:spcBef>
                <a:spcPts val="1000"/>
              </a:spcBef>
              <a:spcAft>
                <a:spcPts val="0"/>
              </a:spcAft>
              <a:buSzPts val="2800"/>
              <a:buChar char="•"/>
            </a:pPr>
            <a:r>
              <a:rPr lang="fr-CA" b="1"/>
              <a:t>11</a:t>
            </a:r>
            <a:r>
              <a:rPr lang="fr-CA"/>
              <a:t> tout en disant : « Dieu ? Que sait-il ? Celui qui est là-haut comment connaîtrait-il ? » </a:t>
            </a:r>
            <a:r>
              <a:rPr lang="fr-CA" b="1"/>
              <a:t>12</a:t>
            </a:r>
            <a:r>
              <a:rPr lang="fr-CA"/>
              <a:t> Voilà comment sont les méchants : toujours tranquilles, ils accumulent les richesses. </a:t>
            </a:r>
            <a:r>
              <a:rPr lang="fr-CA" b="1"/>
              <a:t>13</a:t>
            </a:r>
            <a:r>
              <a:rPr lang="fr-CA"/>
              <a:t> Alors, c'est donc en vain que je suis resté pur, que j'ai lavé mes mains en signe d'innocence ! - Psaume 73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8"/>
          <p:cNvSpPr txBox="1">
            <a:spLocks noGrp="1"/>
          </p:cNvSpPr>
          <p:nvPr>
            <p:ph type="body" idx="1"/>
          </p:nvPr>
        </p:nvSpPr>
        <p:spPr>
          <a:xfrm>
            <a:off x="838200" y="1348547"/>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FF0000"/>
              </a:buClr>
              <a:buSzPts val="2800"/>
              <a:buNone/>
            </a:pPr>
            <a:r>
              <a:rPr lang="fr-CA" i="1" u="sng"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Parce que le mal ne cessera de croître</a:t>
            </a:r>
            <a:r>
              <a:rPr lang="fr-CA" i="1"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l'amour du plus grand nombre se refroidira. </a:t>
            </a:r>
            <a:r>
              <a:rPr lang="fr-CA" i="1" u="sng"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Mais celui qui tiendra bon jusqu'au bout sera sauvé</a:t>
            </a:r>
            <a:r>
              <a:rPr lang="fr-CA" i="1"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fr-CA" dirty="0">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Matt 24.12-13</a:t>
            </a:r>
            <a:endParaRPr dirty="0"/>
          </a:p>
          <a:p>
            <a:pPr marL="0" lvl="0" indent="0" algn="l" rtl="0">
              <a:lnSpc>
                <a:spcPct val="90000"/>
              </a:lnSpc>
              <a:spcBef>
                <a:spcPts val="1000"/>
              </a:spcBef>
              <a:spcAft>
                <a:spcPts val="0"/>
              </a:spcAft>
              <a:buClr>
                <a:schemeClr val="dk1"/>
              </a:buClr>
              <a:buSzPts val="2800"/>
              <a:buNone/>
            </a:pPr>
            <a:r>
              <a:rPr lang="fr-CA" dirty="0"/>
              <a:t>Progression du mal, de l’ignorance de Dieu</a:t>
            </a:r>
            <a:endParaRPr dirty="0"/>
          </a:p>
          <a:p>
            <a:pPr marL="0" lvl="0" indent="0" algn="l" rtl="0">
              <a:lnSpc>
                <a:spcPct val="90000"/>
              </a:lnSpc>
              <a:spcBef>
                <a:spcPts val="1000"/>
              </a:spcBef>
              <a:spcAft>
                <a:spcPts val="0"/>
              </a:spcAft>
              <a:buClr>
                <a:schemeClr val="dk1"/>
              </a:buClr>
              <a:buSzPts val="2800"/>
              <a:buNone/>
            </a:pPr>
            <a:r>
              <a:rPr lang="fr-CA" dirty="0"/>
              <a:t>MAL = iniquité = </a:t>
            </a:r>
            <a:r>
              <a:rPr lang="fr-CA" dirty="0" err="1"/>
              <a:t>Anomia</a:t>
            </a:r>
            <a:r>
              <a:rPr lang="fr-CA" dirty="0"/>
              <a:t> (anémie) + = </a:t>
            </a:r>
            <a:endParaRPr dirty="0"/>
          </a:p>
          <a:p>
            <a:pPr marL="228600" lvl="0" indent="-228600" algn="l" rtl="0">
              <a:lnSpc>
                <a:spcPct val="90000"/>
              </a:lnSpc>
              <a:spcBef>
                <a:spcPts val="1000"/>
              </a:spcBef>
              <a:spcAft>
                <a:spcPts val="0"/>
              </a:spcAft>
              <a:buClr>
                <a:schemeClr val="dk1"/>
              </a:buClr>
              <a:buSzPts val="2800"/>
              <a:buChar char="•"/>
            </a:pPr>
            <a:r>
              <a:rPr lang="fr-CA" dirty="0"/>
              <a:t>Ignorance de la loi, des principes de Dieu (plus aucune religion enseigne les principes de Dieu, laïcité)</a:t>
            </a:r>
            <a:endParaRPr dirty="0"/>
          </a:p>
          <a:p>
            <a:pPr marL="228600" lvl="0" indent="-228600" algn="l" rtl="0">
              <a:lnSpc>
                <a:spcPct val="90000"/>
              </a:lnSpc>
              <a:spcBef>
                <a:spcPts val="1000"/>
              </a:spcBef>
              <a:spcAft>
                <a:spcPts val="0"/>
              </a:spcAft>
              <a:buClr>
                <a:schemeClr val="dk1"/>
              </a:buClr>
              <a:buSzPts val="2800"/>
              <a:buChar char="•"/>
            </a:pPr>
            <a:r>
              <a:rPr lang="fr-CA" dirty="0"/>
              <a:t>Violation de la loi engendre le mal</a:t>
            </a:r>
            <a:endParaRPr dirty="0"/>
          </a:p>
          <a:p>
            <a:pPr marL="228600" lvl="0" indent="-228600" algn="l" rtl="0">
              <a:lnSpc>
                <a:spcPct val="90000"/>
              </a:lnSpc>
              <a:spcBef>
                <a:spcPts val="1000"/>
              </a:spcBef>
              <a:spcAft>
                <a:spcPts val="0"/>
              </a:spcAft>
              <a:buClr>
                <a:schemeClr val="dk1"/>
              </a:buClr>
              <a:buSzPts val="2800"/>
              <a:buChar char="•"/>
            </a:pPr>
            <a:r>
              <a:rPr lang="fr-CA" dirty="0"/>
              <a:t>ATTENTION – MISE EN GARDE POUR CHACUN D’ENTRE NOUS.</a:t>
            </a:r>
            <a:endParaRPr dirty="0"/>
          </a:p>
          <a:p>
            <a:pPr marL="228600" lvl="0" indent="-228600" algn="l" rtl="0">
              <a:lnSpc>
                <a:spcPct val="90000"/>
              </a:lnSpc>
              <a:spcBef>
                <a:spcPts val="1000"/>
              </a:spcBef>
              <a:spcAft>
                <a:spcPts val="0"/>
              </a:spcAft>
              <a:buClr>
                <a:schemeClr val="dk1"/>
              </a:buClr>
              <a:buSzPts val="2800"/>
              <a:buChar char="•"/>
            </a:pPr>
            <a:r>
              <a:rPr lang="fr-CA" dirty="0"/>
              <a:t>Le texte de 2 </a:t>
            </a:r>
            <a:r>
              <a:rPr lang="fr-CA" dirty="0" err="1"/>
              <a:t>Thess</a:t>
            </a:r>
            <a:r>
              <a:rPr lang="fr-CA" dirty="0"/>
              <a:t> nous donne une </a:t>
            </a:r>
            <a:r>
              <a:rPr lang="fr-CA" dirty="0" err="1"/>
              <a:t>clée</a:t>
            </a:r>
            <a:r>
              <a:rPr lang="fr-CA" dirty="0"/>
              <a: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fr-CA"/>
              <a:t>Deuxième mise en garde :</a:t>
            </a:r>
            <a:br>
              <a:rPr lang="fr-CA"/>
            </a:br>
            <a:r>
              <a:rPr lang="fr-CA"/>
              <a:t>2- Ne vous laissez pas facilement ébranler dans votre bon sens</a:t>
            </a:r>
            <a:endParaRPr/>
          </a:p>
        </p:txBody>
      </p:sp>
      <p:sp>
        <p:nvSpPr>
          <p:cNvPr id="149" name="Google Shape;14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5"/>
              </a:buClr>
              <a:buSzPts val="2800"/>
              <a:buFont typeface="Arial"/>
              <a:buNone/>
            </a:pPr>
            <a:r>
              <a:rPr lang="fr-CA">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Ne vous laissez pas facilement ébranler dans votre bon sens..2 Thes 2.2</a:t>
            </a:r>
            <a:endParaRPr>
              <a:solidFill>
                <a:srgbClr val="FF0000"/>
              </a:solidFill>
            </a:endParaRPr>
          </a:p>
          <a:p>
            <a:pPr marL="0" lvl="0" indent="0" algn="l" rtl="0">
              <a:lnSpc>
                <a:spcPct val="90000"/>
              </a:lnSpc>
              <a:spcBef>
                <a:spcPts val="1000"/>
              </a:spcBef>
              <a:spcAft>
                <a:spcPts val="0"/>
              </a:spcAft>
              <a:buClr>
                <a:schemeClr val="accent5"/>
              </a:buClr>
              <a:buSzPts val="2800"/>
              <a:buNone/>
            </a:pPr>
            <a:r>
              <a:rPr lang="fr-CA"/>
              <a:t>Bon sens : </a:t>
            </a:r>
            <a:r>
              <a:rPr lang="fr-CA" i="1">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Nous (Nooce) en grec</a:t>
            </a:r>
            <a:endParaRPr>
              <a:solidFill>
                <a:srgbClr val="FF0000"/>
              </a:solidFill>
            </a:endParaRPr>
          </a:p>
          <a:p>
            <a:pPr marL="685800" lvl="1" indent="-228600" algn="l" rtl="0">
              <a:lnSpc>
                <a:spcPct val="90000"/>
              </a:lnSpc>
              <a:spcBef>
                <a:spcPts val="500"/>
              </a:spcBef>
              <a:spcAft>
                <a:spcPts val="0"/>
              </a:spcAft>
              <a:buSzPts val="2400"/>
              <a:buChar char="•"/>
            </a:pPr>
            <a:r>
              <a:rPr lang="fr-CA"/>
              <a:t>La faculté intellectuelle, la compréhension</a:t>
            </a:r>
            <a:endParaRPr/>
          </a:p>
          <a:p>
            <a:pPr marL="685800" lvl="1" indent="-228600" algn="l" rtl="0">
              <a:lnSpc>
                <a:spcPct val="90000"/>
              </a:lnSpc>
              <a:spcBef>
                <a:spcPts val="500"/>
              </a:spcBef>
              <a:spcAft>
                <a:spcPts val="0"/>
              </a:spcAft>
              <a:buSzPts val="2400"/>
              <a:buChar char="•"/>
            </a:pPr>
            <a:r>
              <a:rPr lang="fr-CA"/>
              <a:t>La raison dans son sens le plus étroit, comme capacité de la vérité spirituelle, le plus haut pouvoir de l'âme, la faculté de perception des choses divines, la reconnaissance du bien et la haine du mal</a:t>
            </a:r>
            <a:endParaRPr/>
          </a:p>
          <a:p>
            <a:pPr marL="457200" lvl="1" indent="0" algn="l" rtl="0">
              <a:lnSpc>
                <a:spcPct val="90000"/>
              </a:lnSpc>
              <a:spcBef>
                <a:spcPts val="500"/>
              </a:spcBef>
              <a:spcAft>
                <a:spcPts val="0"/>
              </a:spcAft>
              <a:buClr>
                <a:schemeClr val="dk1"/>
              </a:buClr>
              <a:buSzPts val="2400"/>
              <a:buNone/>
            </a:pPr>
            <a:endParaRPr>
              <a:solidFill>
                <a:schemeClr val="accent5"/>
              </a:solidFill>
            </a:endParaRPr>
          </a:p>
          <a:p>
            <a:pPr marL="457200" lvl="1" indent="0" algn="l" rtl="0">
              <a:lnSpc>
                <a:spcPct val="90000"/>
              </a:lnSpc>
              <a:spcBef>
                <a:spcPts val="500"/>
              </a:spcBef>
              <a:spcAft>
                <a:spcPts val="0"/>
              </a:spcAft>
              <a:buClr>
                <a:schemeClr val="dk1"/>
              </a:buClr>
              <a:buSzPts val="2400"/>
              <a:buNone/>
            </a:pPr>
            <a:r>
              <a:rPr lang="fr-CA">
                <a:solidFill>
                  <a:srgbClr val="FF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Passion et raison soyons plus des enfants, flottants et emportés à tout vent de doctrine, par la tromperie des hommes, par leur ruse dans les moyens de séduction, Eph 4.14)</a:t>
            </a:r>
            <a:endParaRPr>
              <a:solidFill>
                <a:srgbClr val="FF0000"/>
              </a:solidFill>
            </a:endParaRPr>
          </a:p>
          <a:p>
            <a:pPr marL="457200" lvl="1" indent="0" algn="l" rtl="0">
              <a:lnSpc>
                <a:spcPct val="90000"/>
              </a:lnSpc>
              <a:spcBef>
                <a:spcPts val="500"/>
              </a:spcBef>
              <a:spcAft>
                <a:spcPts val="0"/>
              </a:spcAft>
              <a:buClr>
                <a:schemeClr val="dk1"/>
              </a:buClr>
              <a:buSzPts val="2400"/>
              <a:buNone/>
            </a:pPr>
            <a:r>
              <a:rPr lang="fr-CA"/>
              <a:t>Connaissance plus profonde, pas juste foi et le connaitre, savoir qui il est</a:t>
            </a:r>
            <a:endParaRPr/>
          </a:p>
          <a:p>
            <a:pPr marL="457200" lvl="1" indent="0" algn="l" rtl="0">
              <a:lnSpc>
                <a:spcPct val="90000"/>
              </a:lnSpc>
              <a:spcBef>
                <a:spcPts val="500"/>
              </a:spcBef>
              <a:spcAft>
                <a:spcPts val="0"/>
              </a:spcAft>
              <a:buClr>
                <a:schemeClr val="dk1"/>
              </a:buClr>
              <a:buSzPts val="2400"/>
              <a:buNone/>
            </a:pPr>
            <a:endParaRPr>
              <a:solidFill>
                <a:schemeClr val="accent5"/>
              </a:solidFil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2001</Words>
  <Application>Microsoft Office PowerPoint</Application>
  <PresentationFormat>Grand écran</PresentationFormat>
  <Paragraphs>100</Paragraphs>
  <Slides>25</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Lato</vt:lpstr>
      <vt:lpstr>Calibri</vt:lpstr>
      <vt:lpstr>Arial</vt:lpstr>
      <vt:lpstr>Helvetica Neue</vt:lpstr>
      <vt:lpstr>Thème Office</vt:lpstr>
      <vt:lpstr>  L’athéisme et les temps de la fin</vt:lpstr>
      <vt:lpstr>Présentation PowerPoint</vt:lpstr>
      <vt:lpstr>Textes bibliques</vt:lpstr>
      <vt:lpstr>Ce texte nous met en garde :  1- Il faut que l'apostasie (le rejet de Dieu) arrive d'abord.</vt:lpstr>
      <vt:lpstr>    Deuxième mise en garde : Ne vous laissez pas facilement ébranler dans votre bon sens.  2- Que personne ne vous trompe d'aucune manière.   En effet, il faut que l'apostasie (Le grand rejet de Dieu) arrive d'abord.</vt:lpstr>
      <vt:lpstr>ATTENTION DANS LES DERNIERS TEMPS DE NE PAS VOUS LAISSER ÉBRANLER AVEC TOUS LES FAUX DISCOURS, CROYANCES POPULAIRES, </vt:lpstr>
      <vt:lpstr>Asaph, le psalmiste qui aimait Dieu de tout son cœur ira jusqu’à dire </vt:lpstr>
      <vt:lpstr>Présentation PowerPoint</vt:lpstr>
      <vt:lpstr>Deuxième mise en garde : 2- Ne vous laissez pas facilement ébranler dans votre bon sens</vt:lpstr>
      <vt:lpstr>Présentation PowerPoint</vt:lpstr>
      <vt:lpstr>Présentation PowerPoint</vt:lpstr>
      <vt:lpstr>Un des plus grands mythes</vt:lpstr>
      <vt:lpstr>Présentation PowerPoint</vt:lpstr>
      <vt:lpstr>Présentation PowerPoint</vt:lpstr>
      <vt:lpstr>A chaque fois que la science progressait, (Copernic, Darwin) cela donnait l’impression que Dieu diminuait</vt:lpstr>
      <vt:lpstr>2 POSSIBILITÉS POUR EXPLIQUER L’ORIGINE DE L’UNIVERS ET DE LA VIE. LE HASARD OU LA NÉCESSITÉ</vt:lpstr>
      <vt:lpstr>Présentation PowerPoint</vt:lpstr>
      <vt:lpstr>Ces avancées scientifiques qui ont surgi au début du XXe siècle ont entraîné un renversement complet de la pensée. </vt:lpstr>
      <vt:lpstr>L’univers est régi par un réglage d’une extrême précision</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L’athéisme et les temps de la fin</dc:title>
  <dc:creator>sreader</dc:creator>
  <cp:lastModifiedBy>Acote</cp:lastModifiedBy>
  <cp:revision>1</cp:revision>
  <dcterms:created xsi:type="dcterms:W3CDTF">2021-11-03T16:25:52Z</dcterms:created>
  <dcterms:modified xsi:type="dcterms:W3CDTF">2021-11-16T14:57:49Z</dcterms:modified>
</cp:coreProperties>
</file>